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sldIdLst>
    <p:sldId id="256" r:id="rId2"/>
    <p:sldId id="258" r:id="rId3"/>
    <p:sldId id="260" r:id="rId4"/>
    <p:sldId id="267" r:id="rId5"/>
    <p:sldId id="268" r:id="rId6"/>
    <p:sldId id="274" r:id="rId7"/>
    <p:sldId id="277" r:id="rId8"/>
    <p:sldId id="271" r:id="rId9"/>
    <p:sldId id="278" r:id="rId10"/>
    <p:sldId id="282" r:id="rId11"/>
    <p:sldId id="280" r:id="rId12"/>
    <p:sldId id="286" r:id="rId13"/>
    <p:sldId id="292" r:id="rId14"/>
    <p:sldId id="291" r:id="rId15"/>
    <p:sldId id="293" r:id="rId16"/>
    <p:sldId id="289" r:id="rId17"/>
    <p:sldId id="285" r:id="rId18"/>
    <p:sldId id="290" r:id="rId19"/>
    <p:sldId id="28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30"/>
    <p:restoredTop sz="95940"/>
  </p:normalViewPr>
  <p:slideViewPr>
    <p:cSldViewPr snapToGrid="0" snapToObjects="1">
      <p:cViewPr varScale="1">
        <p:scale>
          <a:sx n="120" d="100"/>
          <a:sy n="120" d="100"/>
        </p:scale>
        <p:origin x="4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736A0-9F24-45BF-B389-F6478DB45CE3}"/>
              </a:ext>
            </a:extLst>
          </p:cNvPr>
          <p:cNvSpPr>
            <a:spLocks noGrp="1"/>
          </p:cNvSpPr>
          <p:nvPr>
            <p:ph type="ctrTitle"/>
          </p:nvPr>
        </p:nvSpPr>
        <p:spPr>
          <a:xfrm>
            <a:off x="1524000" y="1028700"/>
            <a:ext cx="9144000" cy="2481263"/>
          </a:xfrm>
        </p:spPr>
        <p:txBody>
          <a:bodyPr anchor="b">
            <a:normAutofit/>
          </a:bodyPr>
          <a:lstStyle>
            <a:lvl1pPr algn="ctr">
              <a:lnSpc>
                <a:spcPct val="100000"/>
              </a:lnSpc>
              <a:defRPr sz="4000" spc="750" baseline="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13D85EF-076F-4C35-862A-BAFF685DD6B5}"/>
              </a:ext>
            </a:extLst>
          </p:cNvPr>
          <p:cNvSpPr>
            <a:spLocks noGrp="1"/>
          </p:cNvSpPr>
          <p:nvPr>
            <p:ph type="subTitle" idx="1"/>
          </p:nvPr>
        </p:nvSpPr>
        <p:spPr>
          <a:xfrm>
            <a:off x="1524000" y="3824376"/>
            <a:ext cx="9144000" cy="1433423"/>
          </a:xfrm>
        </p:spPr>
        <p:txBody>
          <a:bodyPr>
            <a:normAutofit/>
          </a:bodyPr>
          <a:lstStyle>
            <a:lvl1pPr marL="0" indent="0" algn="ctr">
              <a:lnSpc>
                <a:spcPct val="15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AE221EC-BF54-4DDD-8900-F2027CDAD35C}"/>
              </a:ext>
            </a:extLst>
          </p:cNvPr>
          <p:cNvSpPr>
            <a:spLocks noGrp="1"/>
          </p:cNvSpPr>
          <p:nvPr>
            <p:ph type="dt" sz="half" idx="10"/>
          </p:nvPr>
        </p:nvSpPr>
        <p:spPr/>
        <p:txBody>
          <a:bodyPr/>
          <a:lstStyle/>
          <a:p>
            <a:fld id="{D4A213A3-10E9-421F-81BE-56E0786AB515}" type="datetime2">
              <a:rPr lang="en-US" smtClean="0"/>
              <a:t>Tuesday, September 15, 2020</a:t>
            </a:fld>
            <a:endParaRPr lang="en-US"/>
          </a:p>
        </p:txBody>
      </p:sp>
      <p:sp>
        <p:nvSpPr>
          <p:cNvPr id="5" name="Footer Placeholder 4">
            <a:extLst>
              <a:ext uri="{FF2B5EF4-FFF2-40B4-BE49-F238E27FC236}">
                <a16:creationId xmlns:a16="http://schemas.microsoft.com/office/drawing/2014/main" id="{7CD5AB69-7069-48FB-8925-F2BA84129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29C32A-F7A5-4E3B-A28F-09C82341EB2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4235594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A997B-D473-47DE-8B7B-22AB6F31E4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526035-4B81-4537-A22D-92C2E0DBB6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A44D-F637-4017-BAA2-77756A386D98}"/>
              </a:ext>
            </a:extLst>
          </p:cNvPr>
          <p:cNvSpPr>
            <a:spLocks noGrp="1"/>
          </p:cNvSpPr>
          <p:nvPr>
            <p:ph type="dt" sz="half" idx="10"/>
          </p:nvPr>
        </p:nvSpPr>
        <p:spPr/>
        <p:txBody>
          <a:bodyPr/>
          <a:lstStyle/>
          <a:p>
            <a:fld id="{3D5DABC0-2199-478F-BA77-33A651B6CB89}" type="datetime2">
              <a:rPr lang="en-US" smtClean="0"/>
              <a:t>Tuesday, September 15, 2020</a:t>
            </a:fld>
            <a:endParaRPr lang="en-US"/>
          </a:p>
        </p:txBody>
      </p:sp>
      <p:sp>
        <p:nvSpPr>
          <p:cNvPr id="5" name="Footer Placeholder 4">
            <a:extLst>
              <a:ext uri="{FF2B5EF4-FFF2-40B4-BE49-F238E27FC236}">
                <a16:creationId xmlns:a16="http://schemas.microsoft.com/office/drawing/2014/main" id="{EEC1DCE6-ED7D-417C-ABD4-41D61570F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AAF19A-FDAE-446A-A6B6-128F7F96A966}"/>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025346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96D838-45E9-4D61-AA4E-92A32B579FDA}"/>
              </a:ext>
            </a:extLst>
          </p:cNvPr>
          <p:cNvSpPr>
            <a:spLocks noGrp="1"/>
          </p:cNvSpPr>
          <p:nvPr>
            <p:ph type="title" orient="vert"/>
          </p:nvPr>
        </p:nvSpPr>
        <p:spPr>
          <a:xfrm>
            <a:off x="8724900" y="457199"/>
            <a:ext cx="2628900" cy="5719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C3183D0-4392-4364-8A2D-C47A2AF7A87D}"/>
              </a:ext>
            </a:extLst>
          </p:cNvPr>
          <p:cNvSpPr>
            <a:spLocks noGrp="1"/>
          </p:cNvSpPr>
          <p:nvPr>
            <p:ph type="body" orient="vert" idx="1"/>
          </p:nvPr>
        </p:nvSpPr>
        <p:spPr>
          <a:xfrm>
            <a:off x="838200" y="457199"/>
            <a:ext cx="7734300" cy="571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A36C9-28D5-4820-84F1-E4B9F4E50FA9}"/>
              </a:ext>
            </a:extLst>
          </p:cNvPr>
          <p:cNvSpPr>
            <a:spLocks noGrp="1"/>
          </p:cNvSpPr>
          <p:nvPr>
            <p:ph type="dt" sz="half" idx="10"/>
          </p:nvPr>
        </p:nvSpPr>
        <p:spPr/>
        <p:txBody>
          <a:bodyPr/>
          <a:lstStyle/>
          <a:p>
            <a:fld id="{D72230C6-DF61-47F4-B8C5-1B70E884BF06}" type="datetime2">
              <a:rPr lang="en-US" smtClean="0"/>
              <a:t>Tuesday, September 15, 2020</a:t>
            </a:fld>
            <a:endParaRPr lang="en-US"/>
          </a:p>
        </p:txBody>
      </p:sp>
      <p:sp>
        <p:nvSpPr>
          <p:cNvPr id="5" name="Footer Placeholder 4">
            <a:extLst>
              <a:ext uri="{FF2B5EF4-FFF2-40B4-BE49-F238E27FC236}">
                <a16:creationId xmlns:a16="http://schemas.microsoft.com/office/drawing/2014/main" id="{8997EDC8-558D-4646-86D9-A5424CF2A2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0B7537-E67A-411A-BBA4-061521D3D881}"/>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3900155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E99D7-1EE5-4262-9359-A0E2B733116C}"/>
              </a:ext>
            </a:extLst>
          </p:cNvPr>
          <p:cNvSpPr>
            <a:spLocks noGrp="1"/>
          </p:cNvSpPr>
          <p:nvPr>
            <p:ph type="title"/>
          </p:nvPr>
        </p:nvSpPr>
        <p:spPr>
          <a:xfrm>
            <a:off x="1371600" y="793080"/>
            <a:ext cx="10240903" cy="123348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B3DA1C5-272A-45C2-A11A-E7769A27D32F}"/>
              </a:ext>
            </a:extLst>
          </p:cNvPr>
          <p:cNvSpPr>
            <a:spLocks noGrp="1"/>
          </p:cNvSpPr>
          <p:nvPr>
            <p:ph idx="1"/>
          </p:nvPr>
        </p:nvSpPr>
        <p:spPr>
          <a:xfrm>
            <a:off x="1371600" y="2114939"/>
            <a:ext cx="10240903" cy="395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D63DA15-1EAB-4524-9BB7-8A7DA82A20AD}"/>
              </a:ext>
            </a:extLst>
          </p:cNvPr>
          <p:cNvSpPr>
            <a:spLocks noGrp="1"/>
          </p:cNvSpPr>
          <p:nvPr>
            <p:ph type="dt" sz="half" idx="10"/>
          </p:nvPr>
        </p:nvSpPr>
        <p:spPr/>
        <p:txBody>
          <a:bodyPr/>
          <a:lstStyle/>
          <a:p>
            <a:fld id="{6B12B50C-7EEE-46CD-BAF7-BBC4026D959A}" type="datetime2">
              <a:rPr lang="en-US" smtClean="0"/>
              <a:t>Tuesday, September 15, 2020</a:t>
            </a:fld>
            <a:endParaRPr lang="en-US"/>
          </a:p>
        </p:txBody>
      </p:sp>
      <p:sp>
        <p:nvSpPr>
          <p:cNvPr id="5" name="Footer Placeholder 4">
            <a:extLst>
              <a:ext uri="{FF2B5EF4-FFF2-40B4-BE49-F238E27FC236}">
                <a16:creationId xmlns:a16="http://schemas.microsoft.com/office/drawing/2014/main" id="{A1EB93B9-7818-489D-AFFB-B6EAD27FF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528D36-894E-4FCB-B8BB-84DE89949B2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807994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964F1-5687-421F-B3DF-BA3C8DADC0E6}"/>
              </a:ext>
            </a:extLst>
          </p:cNvPr>
          <p:cNvSpPr>
            <a:spLocks noGrp="1"/>
          </p:cNvSpPr>
          <p:nvPr>
            <p:ph type="title"/>
          </p:nvPr>
        </p:nvSpPr>
        <p:spPr>
          <a:xfrm>
            <a:off x="1380930" y="1709738"/>
            <a:ext cx="9966519" cy="2852737"/>
          </a:xfrm>
        </p:spPr>
        <p:txBody>
          <a:bodyPr anchor="b">
            <a:normAutofit/>
          </a:bodyPr>
          <a:lstStyle>
            <a:lvl1pPr>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DBB876-5FD9-4964-BD37-6F05DAEBE325}"/>
              </a:ext>
            </a:extLst>
          </p:cNvPr>
          <p:cNvSpPr>
            <a:spLocks noGrp="1"/>
          </p:cNvSpPr>
          <p:nvPr>
            <p:ph type="body" idx="1" hasCustomPrompt="1"/>
          </p:nvPr>
        </p:nvSpPr>
        <p:spPr>
          <a:xfrm>
            <a:off x="1380930" y="4976327"/>
            <a:ext cx="9966520" cy="1113323"/>
          </a:xfrm>
        </p:spPr>
        <p:txBody>
          <a:bodyPr>
            <a:normAutofit/>
          </a:bodyPr>
          <a:lstStyle>
            <a:lvl1pPr marL="0" indent="0">
              <a:buNone/>
              <a:defRPr sz="12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75EA80A-FCDD-4009-9A1F-8B54817869DC}"/>
              </a:ext>
            </a:extLst>
          </p:cNvPr>
          <p:cNvSpPr>
            <a:spLocks noGrp="1"/>
          </p:cNvSpPr>
          <p:nvPr>
            <p:ph type="dt" sz="half" idx="10"/>
          </p:nvPr>
        </p:nvSpPr>
        <p:spPr/>
        <p:txBody>
          <a:bodyPr/>
          <a:lstStyle/>
          <a:p>
            <a:fld id="{8D4211C4-AE09-4254-A5E3-6DA9B099C971}" type="datetime2">
              <a:rPr lang="en-US" smtClean="0"/>
              <a:t>Tuesday, September 15, 2020</a:t>
            </a:fld>
            <a:endParaRPr lang="en-US"/>
          </a:p>
        </p:txBody>
      </p:sp>
      <p:sp>
        <p:nvSpPr>
          <p:cNvPr id="5" name="Footer Placeholder 4">
            <a:extLst>
              <a:ext uri="{FF2B5EF4-FFF2-40B4-BE49-F238E27FC236}">
                <a16:creationId xmlns:a16="http://schemas.microsoft.com/office/drawing/2014/main" id="{EA4A3422-56D9-4942-BC63-831AED91F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D4B42A-AC2C-4FD8-AD0D-BECDD3846D3A}"/>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70727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DAF1-8359-4A0F-91B3-03E77C670543}"/>
              </a:ext>
            </a:extLst>
          </p:cNvPr>
          <p:cNvSpPr>
            <a:spLocks noGrp="1"/>
          </p:cNvSpPr>
          <p:nvPr>
            <p:ph type="title"/>
          </p:nvPr>
        </p:nvSpPr>
        <p:spPr>
          <a:xfrm>
            <a:off x="1044054" y="457200"/>
            <a:ext cx="10309745" cy="1233488"/>
          </a:xfrm>
        </p:spPr>
        <p:txBody>
          <a:bodyPr>
            <a:norm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21E3D3-6B33-4CA0-B06B-A8BB05CAB3C4}"/>
              </a:ext>
            </a:extLst>
          </p:cNvPr>
          <p:cNvSpPr>
            <a:spLocks noGrp="1"/>
          </p:cNvSpPr>
          <p:nvPr>
            <p:ph sz="half" idx="1"/>
          </p:nvPr>
        </p:nvSpPr>
        <p:spPr>
          <a:xfrm>
            <a:off x="1044054" y="1996141"/>
            <a:ext cx="4975746"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629C334-815D-47FD-A9B5-E871E28641C9}"/>
              </a:ext>
            </a:extLst>
          </p:cNvPr>
          <p:cNvSpPr>
            <a:spLocks noGrp="1"/>
          </p:cNvSpPr>
          <p:nvPr>
            <p:ph sz="half" idx="2"/>
          </p:nvPr>
        </p:nvSpPr>
        <p:spPr>
          <a:xfrm>
            <a:off x="6172200" y="1996141"/>
            <a:ext cx="5181600"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797975F2-7A90-4820-B90F-D28E31A35EB8}"/>
              </a:ext>
            </a:extLst>
          </p:cNvPr>
          <p:cNvSpPr>
            <a:spLocks noGrp="1"/>
          </p:cNvSpPr>
          <p:nvPr>
            <p:ph type="dt" sz="half" idx="10"/>
          </p:nvPr>
        </p:nvSpPr>
        <p:spPr/>
        <p:txBody>
          <a:bodyPr/>
          <a:lstStyle/>
          <a:p>
            <a:fld id="{681742C3-E082-4760-93B2-E209268DD00C}" type="datetime2">
              <a:rPr lang="en-US" smtClean="0"/>
              <a:t>Tuesday, September 15, 2020</a:t>
            </a:fld>
            <a:endParaRPr lang="en-US"/>
          </a:p>
        </p:txBody>
      </p:sp>
      <p:sp>
        <p:nvSpPr>
          <p:cNvPr id="6" name="Footer Placeholder 5">
            <a:extLst>
              <a:ext uri="{FF2B5EF4-FFF2-40B4-BE49-F238E27FC236}">
                <a16:creationId xmlns:a16="http://schemas.microsoft.com/office/drawing/2014/main" id="{823CFAD5-8AF8-4610-8324-85AA062E27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08CC8-C46E-4A10-8A83-7A251067EA68}"/>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81543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E82B8-F9D9-4F53-A4A6-F12EB5F12846}"/>
              </a:ext>
            </a:extLst>
          </p:cNvPr>
          <p:cNvSpPr>
            <a:spLocks noGrp="1"/>
          </p:cNvSpPr>
          <p:nvPr>
            <p:ph type="title"/>
          </p:nvPr>
        </p:nvSpPr>
        <p:spPr>
          <a:xfrm>
            <a:off x="1368490" y="457200"/>
            <a:ext cx="9986898" cy="1233488"/>
          </a:xfrm>
        </p:spPr>
        <p:txBody>
          <a:bodyPr>
            <a:normAutofit/>
          </a:bodyPr>
          <a:lstStyle>
            <a:lvl1pP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F070CA-85E9-47C7-8564-FFA1AE34B9E5}"/>
              </a:ext>
            </a:extLst>
          </p:cNvPr>
          <p:cNvSpPr>
            <a:spLocks noGrp="1"/>
          </p:cNvSpPr>
          <p:nvPr>
            <p:ph type="body" idx="1"/>
          </p:nvPr>
        </p:nvSpPr>
        <p:spPr>
          <a:xfrm>
            <a:off x="1368490" y="1681163"/>
            <a:ext cx="462908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38D4B1-41B3-4BF5-9076-A16984A81FF1}"/>
              </a:ext>
            </a:extLst>
          </p:cNvPr>
          <p:cNvSpPr>
            <a:spLocks noGrp="1"/>
          </p:cNvSpPr>
          <p:nvPr>
            <p:ph sz="half" idx="2"/>
          </p:nvPr>
        </p:nvSpPr>
        <p:spPr>
          <a:xfrm>
            <a:off x="1368490" y="2505075"/>
            <a:ext cx="462908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E6A38DC-A016-4CFD-AC19-F24A9E062022}"/>
              </a:ext>
            </a:extLst>
          </p:cNvPr>
          <p:cNvSpPr>
            <a:spLocks noGrp="1"/>
          </p:cNvSpPr>
          <p:nvPr>
            <p:ph type="body" sz="quarter" idx="3"/>
          </p:nvPr>
        </p:nvSpPr>
        <p:spPr>
          <a:xfrm>
            <a:off x="6344816" y="1681163"/>
            <a:ext cx="50105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F930FA-8C00-42AB-B2D1-FE4E4BDB3C6E}"/>
              </a:ext>
            </a:extLst>
          </p:cNvPr>
          <p:cNvSpPr>
            <a:spLocks noGrp="1"/>
          </p:cNvSpPr>
          <p:nvPr>
            <p:ph sz="quarter" idx="4"/>
          </p:nvPr>
        </p:nvSpPr>
        <p:spPr>
          <a:xfrm>
            <a:off x="6344814" y="2505075"/>
            <a:ext cx="501057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18B698E-FAE5-4F2C-AE0E-4FD281E8F30E}"/>
              </a:ext>
            </a:extLst>
          </p:cNvPr>
          <p:cNvSpPr>
            <a:spLocks noGrp="1"/>
          </p:cNvSpPr>
          <p:nvPr>
            <p:ph type="dt" sz="half" idx="10"/>
          </p:nvPr>
        </p:nvSpPr>
        <p:spPr/>
        <p:txBody>
          <a:bodyPr/>
          <a:lstStyle/>
          <a:p>
            <a:fld id="{3B6FC950-F824-48B9-B984-CAEE265865E5}" type="datetime2">
              <a:rPr lang="en-US" smtClean="0"/>
              <a:t>Tuesday, September 15, 2020</a:t>
            </a:fld>
            <a:endParaRPr lang="en-US"/>
          </a:p>
        </p:txBody>
      </p:sp>
      <p:sp>
        <p:nvSpPr>
          <p:cNvPr id="8" name="Footer Placeholder 7">
            <a:extLst>
              <a:ext uri="{FF2B5EF4-FFF2-40B4-BE49-F238E27FC236}">
                <a16:creationId xmlns:a16="http://schemas.microsoft.com/office/drawing/2014/main" id="{B5C4BB6C-CAA4-4EA8-8EA1-65ADE056F2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BB6A12-0532-47CA-B070-232141CC1064}"/>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75470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08FA1-831E-4AD6-B0D1-BA85E67A5032}"/>
              </a:ext>
            </a:extLst>
          </p:cNvPr>
          <p:cNvSpPr>
            <a:spLocks noGrp="1"/>
          </p:cNvSpPr>
          <p:nvPr>
            <p:ph type="title"/>
          </p:nvPr>
        </p:nvSpPr>
        <p:spPr>
          <a:xfrm>
            <a:off x="1371599" y="457200"/>
            <a:ext cx="9982199" cy="1233488"/>
          </a:xfrm>
        </p:spPr>
        <p:txBody>
          <a:bodyPr>
            <a:normAutofit/>
          </a:bodyPr>
          <a:lstStyle>
            <a:lvl1pPr>
              <a:defRPr sz="32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CE94142-C469-4B0E-8C01-C64BA28F52D2}"/>
              </a:ext>
            </a:extLst>
          </p:cNvPr>
          <p:cNvSpPr>
            <a:spLocks noGrp="1"/>
          </p:cNvSpPr>
          <p:nvPr>
            <p:ph type="dt" sz="half" idx="10"/>
          </p:nvPr>
        </p:nvSpPr>
        <p:spPr/>
        <p:txBody>
          <a:bodyPr/>
          <a:lstStyle/>
          <a:p>
            <a:fld id="{BC8E3A0F-68E7-4D17-BB84-ED1BA4F6AC6B}" type="datetime2">
              <a:rPr lang="en-US" smtClean="0"/>
              <a:t>Tuesday, September 15, 2020</a:t>
            </a:fld>
            <a:endParaRPr lang="en-US"/>
          </a:p>
        </p:txBody>
      </p:sp>
      <p:sp>
        <p:nvSpPr>
          <p:cNvPr id="4" name="Footer Placeholder 3">
            <a:extLst>
              <a:ext uri="{FF2B5EF4-FFF2-40B4-BE49-F238E27FC236}">
                <a16:creationId xmlns:a16="http://schemas.microsoft.com/office/drawing/2014/main" id="{02AAFCE6-5C7E-438F-8D4A-21E155681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ACFD88-63EA-427F-978C-B7844D1A5E3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81502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82A4F0-76A5-4852-982B-32B3B685732E}"/>
              </a:ext>
            </a:extLst>
          </p:cNvPr>
          <p:cNvSpPr>
            <a:spLocks noGrp="1"/>
          </p:cNvSpPr>
          <p:nvPr>
            <p:ph type="dt" sz="half" idx="10"/>
          </p:nvPr>
        </p:nvSpPr>
        <p:spPr/>
        <p:txBody>
          <a:bodyPr/>
          <a:lstStyle/>
          <a:p>
            <a:fld id="{EDB7BC4F-EDA1-4BA2-BFF3-FE5B31CCB58B}" type="datetime2">
              <a:rPr lang="en-US" smtClean="0"/>
              <a:t>Tuesday, September 15, 2020</a:t>
            </a:fld>
            <a:endParaRPr lang="en-US"/>
          </a:p>
        </p:txBody>
      </p:sp>
      <p:sp>
        <p:nvSpPr>
          <p:cNvPr id="3" name="Footer Placeholder 2">
            <a:extLst>
              <a:ext uri="{FF2B5EF4-FFF2-40B4-BE49-F238E27FC236}">
                <a16:creationId xmlns:a16="http://schemas.microsoft.com/office/drawing/2014/main" id="{8750CFAE-4BEB-4272-A2E6-FDD9D6A032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3B71B7-74B7-4CF1-8FE0-F4863CD7D97C}"/>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502919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32BE-C4E5-4F12-AB53-EBEF2B76B251}"/>
              </a:ext>
            </a:extLst>
          </p:cNvPr>
          <p:cNvSpPr>
            <a:spLocks noGrp="1"/>
          </p:cNvSpPr>
          <p:nvPr>
            <p:ph type="title"/>
          </p:nvPr>
        </p:nvSpPr>
        <p:spPr>
          <a:xfrm>
            <a:off x="1318755" y="457200"/>
            <a:ext cx="3932237" cy="1921434"/>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FAE7F57-4ABF-4BA4-A892-38857A02F60D}"/>
              </a:ext>
            </a:extLst>
          </p:cNvPr>
          <p:cNvSpPr>
            <a:spLocks noGrp="1"/>
          </p:cNvSpPr>
          <p:nvPr>
            <p:ph idx="1"/>
          </p:nvPr>
        </p:nvSpPr>
        <p:spPr>
          <a:xfrm>
            <a:off x="5648130" y="987425"/>
            <a:ext cx="5707257"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32E444-E5BD-443F-AB83-84D7CE0AB768}"/>
              </a:ext>
            </a:extLst>
          </p:cNvPr>
          <p:cNvSpPr>
            <a:spLocks noGrp="1"/>
          </p:cNvSpPr>
          <p:nvPr>
            <p:ph type="body" sz="half" idx="2"/>
          </p:nvPr>
        </p:nvSpPr>
        <p:spPr>
          <a:xfrm>
            <a:off x="1318755" y="2799184"/>
            <a:ext cx="3932237" cy="306980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998A4-FD2F-4126-99C5-E2063AE02482}"/>
              </a:ext>
            </a:extLst>
          </p:cNvPr>
          <p:cNvSpPr>
            <a:spLocks noGrp="1"/>
          </p:cNvSpPr>
          <p:nvPr>
            <p:ph type="dt" sz="half" idx="10"/>
          </p:nvPr>
        </p:nvSpPr>
        <p:spPr/>
        <p:txBody>
          <a:bodyPr/>
          <a:lstStyle/>
          <a:p>
            <a:fld id="{3AAE694C-1394-4838-A564-7380835C2E77}" type="datetime2">
              <a:rPr lang="en-US" smtClean="0"/>
              <a:t>Tuesday, September 15, 2020</a:t>
            </a:fld>
            <a:endParaRPr lang="en-US"/>
          </a:p>
        </p:txBody>
      </p:sp>
      <p:sp>
        <p:nvSpPr>
          <p:cNvPr id="6" name="Footer Placeholder 5">
            <a:extLst>
              <a:ext uri="{FF2B5EF4-FFF2-40B4-BE49-F238E27FC236}">
                <a16:creationId xmlns:a16="http://schemas.microsoft.com/office/drawing/2014/main" id="{E96457D3-F808-4DB2-9C9C-B185E71F2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31BC9B-21D1-4D2D-B02E-C887A02CA37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41888182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43EC2-2D8C-4E8D-8CC7-9676480146E2}"/>
              </a:ext>
            </a:extLst>
          </p:cNvPr>
          <p:cNvSpPr>
            <a:spLocks noGrp="1"/>
          </p:cNvSpPr>
          <p:nvPr>
            <p:ph type="title"/>
          </p:nvPr>
        </p:nvSpPr>
        <p:spPr>
          <a:xfrm>
            <a:off x="1378966" y="681135"/>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66AF89-5FBD-43DD-958D-A5C608AE2E2C}"/>
              </a:ext>
            </a:extLst>
          </p:cNvPr>
          <p:cNvSpPr>
            <a:spLocks noGrp="1"/>
          </p:cNvSpPr>
          <p:nvPr>
            <p:ph type="pic" idx="1"/>
          </p:nvPr>
        </p:nvSpPr>
        <p:spPr>
          <a:xfrm>
            <a:off x="5834742" y="858417"/>
            <a:ext cx="5520645" cy="50026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770A545-2CE6-48C4-A725-EF68A3F1BFCB}"/>
              </a:ext>
            </a:extLst>
          </p:cNvPr>
          <p:cNvSpPr>
            <a:spLocks noGrp="1"/>
          </p:cNvSpPr>
          <p:nvPr>
            <p:ph type="body" sz="half" idx="2"/>
          </p:nvPr>
        </p:nvSpPr>
        <p:spPr>
          <a:xfrm>
            <a:off x="1378966" y="2281335"/>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466B2-6FE6-4352-BBF9-84BCD946C28B}"/>
              </a:ext>
            </a:extLst>
          </p:cNvPr>
          <p:cNvSpPr>
            <a:spLocks noGrp="1"/>
          </p:cNvSpPr>
          <p:nvPr>
            <p:ph type="dt" sz="half" idx="10"/>
          </p:nvPr>
        </p:nvSpPr>
        <p:spPr/>
        <p:txBody>
          <a:bodyPr/>
          <a:lstStyle/>
          <a:p>
            <a:fld id="{CAB84B19-1A00-4EDB-8425-E1827A377364}" type="datetime2">
              <a:rPr lang="en-US" smtClean="0"/>
              <a:t>Tuesday, September 15, 2020</a:t>
            </a:fld>
            <a:endParaRPr lang="en-US"/>
          </a:p>
        </p:txBody>
      </p:sp>
      <p:sp>
        <p:nvSpPr>
          <p:cNvPr id="6" name="Footer Placeholder 5">
            <a:extLst>
              <a:ext uri="{FF2B5EF4-FFF2-40B4-BE49-F238E27FC236}">
                <a16:creationId xmlns:a16="http://schemas.microsoft.com/office/drawing/2014/main" id="{398991BC-29A5-4182-BD83-9D99D28894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1C78F-6633-4604-8832-8E9D2DC768BB}"/>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4186596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4C0BBB-0042-4603-A226-6117F3FD5B3C}"/>
              </a:ext>
            </a:extLst>
          </p:cNvPr>
          <p:cNvSpPr/>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44F520-2598-460E-9F91-B02F60830CA2}"/>
              </a:ext>
            </a:extLst>
          </p:cNvPr>
          <p:cNvSpPr/>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D478F2F-4F04-4604-9005-BF0CB1142512}"/>
              </a:ext>
            </a:extLst>
          </p:cNvPr>
          <p:cNvSpPr>
            <a:spLocks noGrp="1"/>
          </p:cNvSpPr>
          <p:nvPr>
            <p:ph type="title"/>
          </p:nvPr>
        </p:nvSpPr>
        <p:spPr>
          <a:xfrm>
            <a:off x="1371600" y="361666"/>
            <a:ext cx="9810376" cy="1659404"/>
          </a:xfrm>
          <a:prstGeom prst="rect">
            <a:avLst/>
          </a:prstGeom>
        </p:spPr>
        <p:txBody>
          <a:bodyPr vert="horz" lIns="0" tIns="0" rIns="0" bIns="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54A17D2-52AF-4B40-80A8-3E0DB855F297}"/>
              </a:ext>
            </a:extLst>
          </p:cNvPr>
          <p:cNvSpPr>
            <a:spLocks noGrp="1"/>
          </p:cNvSpPr>
          <p:nvPr>
            <p:ph type="body" idx="1"/>
          </p:nvPr>
        </p:nvSpPr>
        <p:spPr>
          <a:xfrm>
            <a:off x="1371600" y="2286000"/>
            <a:ext cx="9810376" cy="3857811"/>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592E0AA-D5B3-4BCF-BA69-209D9B335A06}"/>
              </a:ext>
            </a:extLst>
          </p:cNvPr>
          <p:cNvSpPr>
            <a:spLocks noGrp="1"/>
          </p:cNvSpPr>
          <p:nvPr>
            <p:ph type="dt" sz="half" idx="2"/>
          </p:nvPr>
        </p:nvSpPr>
        <p:spPr>
          <a:xfrm>
            <a:off x="7910111" y="6409170"/>
            <a:ext cx="3702392" cy="448830"/>
          </a:xfrm>
          <a:prstGeom prst="rect">
            <a:avLst/>
          </a:prstGeom>
        </p:spPr>
        <p:txBody>
          <a:bodyPr vert="horz" lIns="91440" tIns="45720" rIns="91440" bIns="45720" rtlCol="0" anchor="ctr"/>
          <a:lstStyle>
            <a:lvl1pPr algn="r">
              <a:defRPr sz="800" cap="all" spc="300" baseline="0">
                <a:solidFill>
                  <a:schemeClr val="bg1"/>
                </a:solidFill>
              </a:defRPr>
            </a:lvl1pPr>
          </a:lstStyle>
          <a:p>
            <a:fld id="{10076A27-8146-4F75-9851-A83577C6FD8A}" type="datetime2">
              <a:rPr lang="en-US" smtClean="0"/>
              <a:t>Tuesday, September 15, 2020</a:t>
            </a:fld>
            <a:endParaRPr lang="en-US"/>
          </a:p>
        </p:txBody>
      </p:sp>
      <p:sp>
        <p:nvSpPr>
          <p:cNvPr id="5" name="Footer Placeholder 4">
            <a:extLst>
              <a:ext uri="{FF2B5EF4-FFF2-40B4-BE49-F238E27FC236}">
                <a16:creationId xmlns:a16="http://schemas.microsoft.com/office/drawing/2014/main" id="{5F10A637-D86F-4FA1-985D-2D82456511B1}"/>
              </a:ext>
            </a:extLst>
          </p:cNvPr>
          <p:cNvSpPr>
            <a:spLocks noGrp="1"/>
          </p:cNvSpPr>
          <p:nvPr>
            <p:ph type="ftr" sz="quarter" idx="3"/>
          </p:nvPr>
        </p:nvSpPr>
        <p:spPr>
          <a:xfrm rot="5400000">
            <a:off x="-1828801" y="1912217"/>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endParaRPr lang="en-US"/>
          </a:p>
        </p:txBody>
      </p:sp>
      <p:sp>
        <p:nvSpPr>
          <p:cNvPr id="6" name="Slide Number Placeholder 5">
            <a:extLst>
              <a:ext uri="{FF2B5EF4-FFF2-40B4-BE49-F238E27FC236}">
                <a16:creationId xmlns:a16="http://schemas.microsoft.com/office/drawing/2014/main" id="{80F2FA4D-A931-46BA-B767-29A6FD5AAD2A}"/>
              </a:ext>
            </a:extLst>
          </p:cNvPr>
          <p:cNvSpPr>
            <a:spLocks noGrp="1"/>
          </p:cNvSpPr>
          <p:nvPr>
            <p:ph type="sldNum" sz="quarter" idx="4"/>
          </p:nvPr>
        </p:nvSpPr>
        <p:spPr>
          <a:xfrm>
            <a:off x="11669678" y="6408742"/>
            <a:ext cx="438652" cy="448830"/>
          </a:xfrm>
          <a:prstGeom prst="rect">
            <a:avLst/>
          </a:prstGeom>
        </p:spPr>
        <p:txBody>
          <a:bodyPr vert="horz" lIns="91440" tIns="45720" rIns="91440" bIns="45720" rtlCol="0" anchor="ctr"/>
          <a:lstStyle>
            <a:lvl1pPr algn="r">
              <a:defRPr sz="800">
                <a:solidFill>
                  <a:schemeClr val="bg1"/>
                </a:solidFill>
              </a:defRPr>
            </a:lvl1pPr>
          </a:lstStyle>
          <a:p>
            <a:fld id="{B9EAB3BA-07EE-4B64-A177-47C30D775877}" type="slidenum">
              <a:rPr lang="en-US" smtClean="0"/>
              <a:t>‹#›</a:t>
            </a:fld>
            <a:endParaRPr lang="en-US"/>
          </a:p>
        </p:txBody>
      </p:sp>
    </p:spTree>
    <p:extLst>
      <p:ext uri="{BB962C8B-B14F-4D97-AF65-F5344CB8AC3E}">
        <p14:creationId xmlns:p14="http://schemas.microsoft.com/office/powerpoint/2010/main" val="3267269971"/>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 name="Rectangle 47">
            <a:extLst>
              <a:ext uri="{FF2B5EF4-FFF2-40B4-BE49-F238E27FC236}">
                <a16:creationId xmlns:a16="http://schemas.microsoft.com/office/drawing/2014/main" id="{9EDC711F-4DA7-4E33-A776-F079ACDA6D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49">
            <a:extLst>
              <a:ext uri="{FF2B5EF4-FFF2-40B4-BE49-F238E27FC236}">
                <a16:creationId xmlns:a16="http://schemas.microsoft.com/office/drawing/2014/main" id="{B3E32D53-FD05-46F1-97E2-C13949F59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3" y="1"/>
            <a:ext cx="8110817" cy="6858000"/>
          </a:xfrm>
          <a:prstGeom prst="rect">
            <a:avLst/>
          </a:prstGeom>
          <a:gradFill>
            <a:gsLst>
              <a:gs pos="3000">
                <a:schemeClr val="accent5">
                  <a:alpha val="83000"/>
                </a:schemeClr>
              </a:gs>
              <a:gs pos="100000">
                <a:schemeClr val="accent6"/>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51">
            <a:extLst>
              <a:ext uri="{FF2B5EF4-FFF2-40B4-BE49-F238E27FC236}">
                <a16:creationId xmlns:a16="http://schemas.microsoft.com/office/drawing/2014/main" id="{FDA9E872-DB12-4A7B-A151-052FA0773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626407" y="-626409"/>
            <a:ext cx="6858002" cy="8110820"/>
          </a:xfrm>
          <a:prstGeom prst="rect">
            <a:avLst/>
          </a:prstGeom>
          <a:gradFill>
            <a:gsLst>
              <a:gs pos="11000">
                <a:schemeClr val="accent2">
                  <a:alpha val="50000"/>
                </a:schemeClr>
              </a:gs>
              <a:gs pos="99000">
                <a:schemeClr val="accent4">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53">
            <a:extLst>
              <a:ext uri="{FF2B5EF4-FFF2-40B4-BE49-F238E27FC236}">
                <a16:creationId xmlns:a16="http://schemas.microsoft.com/office/drawing/2014/main" id="{3B984CFC-8941-41C1-9730-F447E13EB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878315" y="-1878315"/>
            <a:ext cx="4354180" cy="8110814"/>
          </a:xfrm>
          <a:prstGeom prst="rect">
            <a:avLst/>
          </a:prstGeom>
          <a:gradFill>
            <a:gsLst>
              <a:gs pos="0">
                <a:schemeClr val="accent4">
                  <a:lumMod val="60000"/>
                  <a:lumOff val="40000"/>
                  <a:alpha val="26000"/>
                </a:schemeClr>
              </a:gs>
              <a:gs pos="92000">
                <a:schemeClr val="accent5">
                  <a:alpha val="33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55">
            <a:extLst>
              <a:ext uri="{FF2B5EF4-FFF2-40B4-BE49-F238E27FC236}">
                <a16:creationId xmlns:a16="http://schemas.microsoft.com/office/drawing/2014/main" id="{D3185161-AC26-4077-A972-6C3306B241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439" y="447866"/>
            <a:ext cx="6805130" cy="5909388"/>
          </a:xfrm>
          <a:prstGeom prst="rect">
            <a:avLst/>
          </a:prstGeom>
          <a:gradFill>
            <a:gsLst>
              <a:gs pos="38000">
                <a:schemeClr val="accent5">
                  <a:lumMod val="60000"/>
                  <a:lumOff val="40000"/>
                  <a:alpha val="0"/>
                </a:schemeClr>
              </a:gs>
              <a:gs pos="99000">
                <a:schemeClr val="accent5">
                  <a:alpha val="4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Oval 57">
            <a:extLst>
              <a:ext uri="{FF2B5EF4-FFF2-40B4-BE49-F238E27FC236}">
                <a16:creationId xmlns:a16="http://schemas.microsoft.com/office/drawing/2014/main" id="{39B0F207-7872-4A1E-BCCD-EBF4B8A6AC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7178826">
            <a:off x="1555888" y="899682"/>
            <a:ext cx="5005754" cy="5005754"/>
          </a:xfrm>
          <a:prstGeom prst="ellipse">
            <a:avLst/>
          </a:prstGeom>
          <a:gradFill>
            <a:gsLst>
              <a:gs pos="31000">
                <a:schemeClr val="accent6">
                  <a:alpha val="0"/>
                </a:schemeClr>
              </a:gs>
              <a:gs pos="85000">
                <a:schemeClr val="accent6">
                  <a:lumMod val="60000"/>
                  <a:lumOff val="40000"/>
                  <a:alpha val="23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55AA9DA-7CE8-7F4B-9650-885D11E0DC91}"/>
              </a:ext>
            </a:extLst>
          </p:cNvPr>
          <p:cNvSpPr>
            <a:spLocks noGrp="1"/>
          </p:cNvSpPr>
          <p:nvPr>
            <p:ph type="ctrTitle"/>
          </p:nvPr>
        </p:nvSpPr>
        <p:spPr>
          <a:xfrm>
            <a:off x="1371600" y="1467134"/>
            <a:ext cx="4724399" cy="2548275"/>
          </a:xfrm>
        </p:spPr>
        <p:txBody>
          <a:bodyPr anchor="t">
            <a:normAutofit/>
          </a:bodyPr>
          <a:lstStyle/>
          <a:p>
            <a:r>
              <a:rPr lang="en-US" sz="3600" dirty="0"/>
              <a:t>Predicting diabetic </a:t>
            </a:r>
            <a:r>
              <a:rPr lang="en-US" sz="3600" dirty="0" err="1"/>
              <a:t>risK</a:t>
            </a:r>
            <a:endParaRPr lang="en-US" sz="2200" dirty="0">
              <a:solidFill>
                <a:schemeClr val="bg1"/>
              </a:solidFill>
            </a:endParaRPr>
          </a:p>
        </p:txBody>
      </p:sp>
      <p:sp>
        <p:nvSpPr>
          <p:cNvPr id="3" name="Subtitle 2">
            <a:extLst>
              <a:ext uri="{FF2B5EF4-FFF2-40B4-BE49-F238E27FC236}">
                <a16:creationId xmlns:a16="http://schemas.microsoft.com/office/drawing/2014/main" id="{992FDCB0-2A6D-9043-B690-2901A36722DF}"/>
              </a:ext>
            </a:extLst>
          </p:cNvPr>
          <p:cNvSpPr>
            <a:spLocks noGrp="1"/>
          </p:cNvSpPr>
          <p:nvPr>
            <p:ph type="subTitle" idx="1"/>
          </p:nvPr>
        </p:nvSpPr>
        <p:spPr>
          <a:xfrm>
            <a:off x="1371600" y="4651581"/>
            <a:ext cx="4724399" cy="1577386"/>
          </a:xfrm>
        </p:spPr>
        <p:txBody>
          <a:bodyPr>
            <a:normAutofit/>
          </a:bodyPr>
          <a:lstStyle/>
          <a:p>
            <a:r>
              <a:rPr lang="en-US" sz="2000" dirty="0" err="1"/>
              <a:t>SiegFried</a:t>
            </a:r>
            <a:r>
              <a:rPr lang="en-US" sz="2000" dirty="0"/>
              <a:t> </a:t>
            </a:r>
            <a:r>
              <a:rPr lang="en-US" sz="2000" dirty="0" err="1"/>
              <a:t>LeunG</a:t>
            </a:r>
            <a:endParaRPr lang="en-US" sz="2000" dirty="0"/>
          </a:p>
        </p:txBody>
      </p:sp>
      <p:pic>
        <p:nvPicPr>
          <p:cNvPr id="43" name="Picture 3">
            <a:extLst>
              <a:ext uri="{FF2B5EF4-FFF2-40B4-BE49-F238E27FC236}">
                <a16:creationId xmlns:a16="http://schemas.microsoft.com/office/drawing/2014/main" id="{425C925B-EE48-4BC2-B653-86E14C3D9F62}"/>
              </a:ext>
            </a:extLst>
          </p:cNvPr>
          <p:cNvPicPr>
            <a:picLocks noChangeAspect="1"/>
          </p:cNvPicPr>
          <p:nvPr/>
        </p:nvPicPr>
        <p:blipFill rotWithShape="1">
          <a:blip r:embed="rId2"/>
          <a:srcRect l="35340" r="24755" b="-1"/>
          <a:stretch/>
        </p:blipFill>
        <p:spPr>
          <a:xfrm>
            <a:off x="7431408" y="457200"/>
            <a:ext cx="3557704" cy="5951114"/>
          </a:xfrm>
          <a:prstGeom prst="rect">
            <a:avLst/>
          </a:prstGeom>
        </p:spPr>
      </p:pic>
      <p:sp>
        <p:nvSpPr>
          <p:cNvPr id="66" name="Subtitle 2">
            <a:extLst>
              <a:ext uri="{FF2B5EF4-FFF2-40B4-BE49-F238E27FC236}">
                <a16:creationId xmlns:a16="http://schemas.microsoft.com/office/drawing/2014/main" id="{70A077E9-F84F-A44F-8CB1-88569B3A015C}"/>
              </a:ext>
            </a:extLst>
          </p:cNvPr>
          <p:cNvSpPr txBox="1">
            <a:spLocks/>
          </p:cNvSpPr>
          <p:nvPr/>
        </p:nvSpPr>
        <p:spPr>
          <a:xfrm>
            <a:off x="465805" y="2723912"/>
            <a:ext cx="6632292" cy="1577386"/>
          </a:xfrm>
          <a:prstGeom prst="rect">
            <a:avLst/>
          </a:prstGeom>
        </p:spPr>
        <p:txBody>
          <a:bodyPr vert="horz" lIns="0" tIns="0" rIns="0" bIns="0" rtlCol="0">
            <a:noAutofit/>
          </a:bodyPr>
          <a:lstStyle>
            <a:lvl1pPr marL="0" indent="0" algn="ctr" defTabSz="914400" rtl="0" eaLnBrk="1" latinLnBrk="0" hangingPunct="1">
              <a:lnSpc>
                <a:spcPct val="150000"/>
              </a:lnSpc>
              <a:spcBef>
                <a:spcPts val="1000"/>
              </a:spcBef>
              <a:buFont typeface="Arial" panose="020B0604020202020204" pitchFamily="34" charset="0"/>
              <a:buNone/>
              <a:defRPr sz="1600" b="1" kern="1200" cap="all" spc="600" baseline="0">
                <a:solidFill>
                  <a:schemeClr val="tx1"/>
                </a:solidFill>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a:solidFill>
                  <a:schemeClr val="bg1"/>
                </a:solidFill>
              </a:rPr>
              <a:t>Modeling fasting blood glucose level from dietary data</a:t>
            </a:r>
            <a:br>
              <a:rPr lang="en-US" sz="1800" dirty="0">
                <a:solidFill>
                  <a:schemeClr val="bg1"/>
                </a:solidFill>
              </a:rPr>
            </a:br>
            <a:endParaRPr lang="en-US" sz="1800" dirty="0">
              <a:solidFill>
                <a:schemeClr val="bg1"/>
              </a:solidFill>
            </a:endParaRPr>
          </a:p>
        </p:txBody>
      </p:sp>
    </p:spTree>
    <p:extLst>
      <p:ext uri="{BB962C8B-B14F-4D97-AF65-F5344CB8AC3E}">
        <p14:creationId xmlns:p14="http://schemas.microsoft.com/office/powerpoint/2010/main" val="33878333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0BF4A1-714C-419E-A19F-578DE93BE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91A9BD-D57F-4941-931F-40597AB3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409317"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54DB264-9467-4730-B9E9-C9A97DD66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90128" y="3609527"/>
            <a:ext cx="2458347" cy="4038601"/>
          </a:xfrm>
          <a:prstGeom prst="rect">
            <a:avLst/>
          </a:prstGeom>
          <a:gradFill>
            <a:gsLst>
              <a:gs pos="0">
                <a:schemeClr val="accent5">
                  <a:lumMod val="60000"/>
                  <a:lumOff val="40000"/>
                  <a:alpha val="0"/>
                </a:schemeClr>
              </a:gs>
              <a:gs pos="99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BB097F88-2120-47B4-B891-5B28F66BBD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64227" y="1757079"/>
            <a:ext cx="3900088" cy="4178958"/>
          </a:xfrm>
          <a:custGeom>
            <a:avLst/>
            <a:gdLst>
              <a:gd name="connsiteX0" fmla="*/ 2431956 w 3900088"/>
              <a:gd name="connsiteY0" fmla="*/ 93939 h 4178958"/>
              <a:gd name="connsiteX1" fmla="*/ 3900088 w 3900088"/>
              <a:gd name="connsiteY1" fmla="*/ 2089479 h 4178958"/>
              <a:gd name="connsiteX2" fmla="*/ 1810609 w 3900088"/>
              <a:gd name="connsiteY2" fmla="*/ 4178958 h 4178958"/>
              <a:gd name="connsiteX3" fmla="*/ 77980 w 3900088"/>
              <a:gd name="connsiteY3" fmla="*/ 3257727 h 4178958"/>
              <a:gd name="connsiteX4" fmla="*/ 0 w 3900088"/>
              <a:gd name="connsiteY4" fmla="*/ 3129367 h 4178958"/>
              <a:gd name="connsiteX5" fmla="*/ 831517 w 3900088"/>
              <a:gd name="connsiteY5" fmla="*/ 244059 h 4178958"/>
              <a:gd name="connsiteX6" fmla="*/ 997290 w 3900088"/>
              <a:gd name="connsiteY6" fmla="*/ 164202 h 4178958"/>
              <a:gd name="connsiteX7" fmla="*/ 1810609 w 3900088"/>
              <a:gd name="connsiteY7" fmla="*/ 0 h 4178958"/>
              <a:gd name="connsiteX8" fmla="*/ 2431956 w 3900088"/>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8" h="4178958">
                <a:moveTo>
                  <a:pt x="2431956" y="93939"/>
                </a:moveTo>
                <a:cubicBezTo>
                  <a:pt x="3282517" y="358491"/>
                  <a:pt x="3900088" y="1151865"/>
                  <a:pt x="3900088" y="2089479"/>
                </a:cubicBezTo>
                <a:cubicBezTo>
                  <a:pt x="3900088" y="3243466"/>
                  <a:pt x="2964596" y="4178958"/>
                  <a:pt x="1810609" y="4178958"/>
                </a:cubicBezTo>
                <a:cubicBezTo>
                  <a:pt x="1089367" y="4178958"/>
                  <a:pt x="453475" y="3813531"/>
                  <a:pt x="77980" y="3257727"/>
                </a:cubicBezTo>
                <a:lnTo>
                  <a:pt x="0" y="3129367"/>
                </a:lnTo>
                <a:lnTo>
                  <a:pt x="831517" y="244059"/>
                </a:lnTo>
                <a:lnTo>
                  <a:pt x="997290" y="164202"/>
                </a:lnTo>
                <a:cubicBezTo>
                  <a:pt x="1247271" y="58468"/>
                  <a:pt x="1522112" y="0"/>
                  <a:pt x="1810609" y="0"/>
                </a:cubicBezTo>
                <a:cubicBezTo>
                  <a:pt x="2026982" y="0"/>
                  <a:pt x="2235673" y="32888"/>
                  <a:pt x="2431956" y="93939"/>
                </a:cubicBezTo>
                <a:close/>
              </a:path>
            </a:pathLst>
          </a:custGeom>
          <a:gradFill>
            <a:gsLst>
              <a:gs pos="36000">
                <a:schemeClr val="accent6">
                  <a:lumMod val="60000"/>
                  <a:lumOff val="40000"/>
                  <a:alpha val="6000"/>
                </a:schemeClr>
              </a:gs>
              <a:gs pos="100000">
                <a:schemeClr val="accent6">
                  <a:alpha val="2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BF9338F5-05AB-4DC5-BD1C-1A9F26C38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0099" y="411154"/>
            <a:ext cx="4395601" cy="3581400"/>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E82C11-CECE-1246-8573-28CB24DC1315}"/>
              </a:ext>
            </a:extLst>
          </p:cNvPr>
          <p:cNvSpPr>
            <a:spLocks noGrp="1"/>
          </p:cNvSpPr>
          <p:nvPr>
            <p:ph type="title"/>
          </p:nvPr>
        </p:nvSpPr>
        <p:spPr>
          <a:xfrm>
            <a:off x="0" y="868280"/>
            <a:ext cx="4038219" cy="3363597"/>
          </a:xfrm>
        </p:spPr>
        <p:txBody>
          <a:bodyPr>
            <a:normAutofit/>
          </a:bodyPr>
          <a:lstStyle/>
          <a:p>
            <a:pPr algn="r"/>
            <a:r>
              <a:rPr lang="en-US" sz="3200" dirty="0">
                <a:solidFill>
                  <a:schemeClr val="bg1"/>
                </a:solidFill>
              </a:rPr>
              <a:t>Exploratory data analysis</a:t>
            </a:r>
            <a:br>
              <a:rPr lang="en-US" sz="3200" dirty="0">
                <a:solidFill>
                  <a:schemeClr val="bg1"/>
                </a:solidFill>
              </a:rPr>
            </a:br>
            <a:br>
              <a:rPr lang="en-US" sz="3200" dirty="0">
                <a:solidFill>
                  <a:schemeClr val="bg1"/>
                </a:solidFill>
              </a:rPr>
            </a:br>
            <a:r>
              <a:rPr lang="en-US" sz="3200" b="0" dirty="0">
                <a:solidFill>
                  <a:schemeClr val="bg1"/>
                </a:solidFill>
              </a:rPr>
              <a:t>Key features</a:t>
            </a:r>
            <a:br>
              <a:rPr lang="en-US" sz="3200" dirty="0">
                <a:solidFill>
                  <a:schemeClr val="bg1"/>
                </a:solidFill>
              </a:rPr>
            </a:br>
            <a:endParaRPr lang="en-US" sz="3200" dirty="0">
              <a:solidFill>
                <a:schemeClr val="bg1"/>
              </a:solidFill>
            </a:endParaRPr>
          </a:p>
        </p:txBody>
      </p:sp>
      <p:pic>
        <p:nvPicPr>
          <p:cNvPr id="14" name="Content Placeholder 13" descr="A screen shot of a building&#10;&#10;Description automatically generated">
            <a:extLst>
              <a:ext uri="{FF2B5EF4-FFF2-40B4-BE49-F238E27FC236}">
                <a16:creationId xmlns:a16="http://schemas.microsoft.com/office/drawing/2014/main" id="{CDEBF187-7BE9-E643-B4DA-4593E68672D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494653" y="0"/>
            <a:ext cx="7429500" cy="6858001"/>
          </a:xfrm>
          <a:prstGeom prst="rect">
            <a:avLst/>
          </a:prstGeom>
          <a:noFill/>
          <a:ln>
            <a:noFill/>
          </a:ln>
        </p:spPr>
      </p:pic>
    </p:spTree>
    <p:extLst>
      <p:ext uri="{BB962C8B-B14F-4D97-AF65-F5344CB8AC3E}">
        <p14:creationId xmlns:p14="http://schemas.microsoft.com/office/powerpoint/2010/main" val="4033237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64A45B2-A12A-6840-B0D1-AC56C6159CDA}"/>
              </a:ext>
            </a:extLst>
          </p:cNvPr>
          <p:cNvSpPr>
            <a:spLocks noGrp="1"/>
          </p:cNvSpPr>
          <p:nvPr>
            <p:ph type="title"/>
          </p:nvPr>
        </p:nvSpPr>
        <p:spPr/>
        <p:txBody>
          <a:bodyPr/>
          <a:lstStyle/>
          <a:p>
            <a:r>
              <a:rPr lang="en-US" dirty="0"/>
              <a:t>Machine learning:</a:t>
            </a:r>
            <a:br>
              <a:rPr lang="en-US" dirty="0"/>
            </a:br>
            <a:r>
              <a:rPr lang="en-US" dirty="0"/>
              <a:t>Classification model</a:t>
            </a:r>
          </a:p>
        </p:txBody>
      </p:sp>
      <p:sp>
        <p:nvSpPr>
          <p:cNvPr id="6" name="Content Placeholder 5">
            <a:extLst>
              <a:ext uri="{FF2B5EF4-FFF2-40B4-BE49-F238E27FC236}">
                <a16:creationId xmlns:a16="http://schemas.microsoft.com/office/drawing/2014/main" id="{C215B100-0BB5-2E4A-BAF3-C8D00F2C8ACD}"/>
              </a:ext>
            </a:extLst>
          </p:cNvPr>
          <p:cNvSpPr>
            <a:spLocks noGrp="1"/>
          </p:cNvSpPr>
          <p:nvPr>
            <p:ph idx="1"/>
          </p:nvPr>
        </p:nvSpPr>
        <p:spPr/>
        <p:txBody>
          <a:bodyPr/>
          <a:lstStyle/>
          <a:p>
            <a:r>
              <a:rPr lang="en-US" dirty="0"/>
              <a:t>Random Forest</a:t>
            </a:r>
          </a:p>
          <a:p>
            <a:r>
              <a:rPr lang="en-US" dirty="0"/>
              <a:t>Logistic regression</a:t>
            </a:r>
          </a:p>
          <a:p>
            <a:r>
              <a:rPr lang="en-US" dirty="0"/>
              <a:t>Support vector machine</a:t>
            </a:r>
          </a:p>
          <a:p>
            <a:r>
              <a:rPr lang="en-US" dirty="0"/>
              <a:t>K-nearest neighbors</a:t>
            </a:r>
          </a:p>
          <a:p>
            <a:r>
              <a:rPr lang="en-US" dirty="0"/>
              <a:t>AdaBoost</a:t>
            </a:r>
          </a:p>
          <a:p>
            <a:r>
              <a:rPr lang="en-US" dirty="0"/>
              <a:t>Gradient tree boosting</a:t>
            </a:r>
          </a:p>
          <a:p>
            <a:r>
              <a:rPr lang="en-US" dirty="0"/>
              <a:t>Voting classifier</a:t>
            </a:r>
          </a:p>
          <a:p>
            <a:pPr marL="0" indent="0">
              <a:buNone/>
            </a:pPr>
            <a:endParaRPr lang="en-US" dirty="0"/>
          </a:p>
          <a:p>
            <a:pPr marL="0" indent="0">
              <a:buNone/>
            </a:pPr>
            <a:endParaRPr lang="en-US" dirty="0"/>
          </a:p>
          <a:p>
            <a:pPr marL="0" indent="0">
              <a:buNone/>
            </a:pPr>
            <a:endParaRPr lang="en-US" dirty="0"/>
          </a:p>
          <a:p>
            <a:endParaRPr lang="en-US" dirty="0"/>
          </a:p>
          <a:p>
            <a:endParaRPr lang="en-US" dirty="0"/>
          </a:p>
        </p:txBody>
      </p:sp>
      <p:pic>
        <p:nvPicPr>
          <p:cNvPr id="7" name="Picture 6" descr="A screenshot of a cell phone&#10;&#10;Description automatically generated">
            <a:extLst>
              <a:ext uri="{FF2B5EF4-FFF2-40B4-BE49-F238E27FC236}">
                <a16:creationId xmlns:a16="http://schemas.microsoft.com/office/drawing/2014/main" id="{ED53968A-14ED-4C49-8BF3-3517BA108AA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179523" y="3617762"/>
            <a:ext cx="4495263" cy="2581170"/>
          </a:xfrm>
          <a:prstGeom prst="rect">
            <a:avLst/>
          </a:prstGeom>
        </p:spPr>
      </p:pic>
      <p:sp>
        <p:nvSpPr>
          <p:cNvPr id="8" name="Content Placeholder 5">
            <a:extLst>
              <a:ext uri="{FF2B5EF4-FFF2-40B4-BE49-F238E27FC236}">
                <a16:creationId xmlns:a16="http://schemas.microsoft.com/office/drawing/2014/main" id="{35AD2957-7F70-F14A-A24A-1A8F326EA316}"/>
              </a:ext>
            </a:extLst>
          </p:cNvPr>
          <p:cNvSpPr txBox="1">
            <a:spLocks/>
          </p:cNvSpPr>
          <p:nvPr/>
        </p:nvSpPr>
        <p:spPr>
          <a:xfrm>
            <a:off x="6492051" y="2108741"/>
            <a:ext cx="3233595" cy="3956179"/>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Scoring: Recall</a:t>
            </a:r>
          </a:p>
          <a:p>
            <a:r>
              <a:rPr lang="en-US" dirty="0"/>
              <a:t>As a </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endParaRPr lang="en-US" dirty="0"/>
          </a:p>
          <a:p>
            <a:endParaRPr lang="en-US" dirty="0"/>
          </a:p>
        </p:txBody>
      </p:sp>
    </p:spTree>
    <p:extLst>
      <p:ext uri="{BB962C8B-B14F-4D97-AF65-F5344CB8AC3E}">
        <p14:creationId xmlns:p14="http://schemas.microsoft.com/office/powerpoint/2010/main" val="41255192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6387C5-8B38-274C-8D44-64CCA75225DB}"/>
              </a:ext>
            </a:extLst>
          </p:cNvPr>
          <p:cNvSpPr>
            <a:spLocks noGrp="1"/>
          </p:cNvSpPr>
          <p:nvPr>
            <p:ph type="title"/>
          </p:nvPr>
        </p:nvSpPr>
        <p:spPr/>
        <p:txBody>
          <a:bodyPr/>
          <a:lstStyle/>
          <a:p>
            <a:r>
              <a:rPr lang="en-US" dirty="0"/>
              <a:t>Machine learning:</a:t>
            </a:r>
            <a:br>
              <a:rPr lang="en-US" dirty="0"/>
            </a:br>
            <a:r>
              <a:rPr lang="en-US" dirty="0"/>
              <a:t>Classification models</a:t>
            </a:r>
          </a:p>
        </p:txBody>
      </p:sp>
      <p:sp>
        <p:nvSpPr>
          <p:cNvPr id="5" name="Content Placeholder 4">
            <a:extLst>
              <a:ext uri="{FF2B5EF4-FFF2-40B4-BE49-F238E27FC236}">
                <a16:creationId xmlns:a16="http://schemas.microsoft.com/office/drawing/2014/main" id="{2B203932-33A0-6646-80BD-EBB2755F441D}"/>
              </a:ext>
            </a:extLst>
          </p:cNvPr>
          <p:cNvSpPr>
            <a:spLocks noGrp="1"/>
          </p:cNvSpPr>
          <p:nvPr>
            <p:ph sz="half" idx="1"/>
          </p:nvPr>
        </p:nvSpPr>
        <p:spPr/>
        <p:txBody>
          <a:bodyPr>
            <a:normAutofit lnSpcReduction="10000"/>
          </a:bodyPr>
          <a:lstStyle/>
          <a:p>
            <a:r>
              <a:rPr lang="en-US" dirty="0"/>
              <a:t>Random Forest</a:t>
            </a:r>
          </a:p>
          <a:p>
            <a:r>
              <a:rPr lang="en-US" dirty="0"/>
              <a:t>Logistic regression</a:t>
            </a:r>
          </a:p>
          <a:p>
            <a:r>
              <a:rPr lang="en-US" dirty="0"/>
              <a:t>Support vector machine</a:t>
            </a:r>
          </a:p>
          <a:p>
            <a:r>
              <a:rPr lang="en-US" dirty="0"/>
              <a:t>K-nearest neighbors</a:t>
            </a:r>
          </a:p>
          <a:p>
            <a:r>
              <a:rPr lang="en-US" dirty="0"/>
              <a:t>AdaBoost</a:t>
            </a:r>
          </a:p>
          <a:p>
            <a:r>
              <a:rPr lang="en-US" dirty="0"/>
              <a:t>Gradient tree boosting</a:t>
            </a:r>
          </a:p>
          <a:p>
            <a:r>
              <a:rPr lang="en-US" dirty="0"/>
              <a:t>Voting classifier</a:t>
            </a:r>
          </a:p>
          <a:p>
            <a:pPr marL="0" indent="0">
              <a:buNone/>
            </a:pPr>
            <a:endParaRPr lang="en-US" dirty="0"/>
          </a:p>
          <a:p>
            <a:pPr marL="0" indent="0">
              <a:buNone/>
            </a:pPr>
            <a:r>
              <a:rPr lang="en-US" dirty="0"/>
              <a:t>(Scikit-learn)</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299D43DC-6438-4F4D-95A9-296D744CA44E}"/>
                  </a:ext>
                </a:extLst>
              </p:cNvPr>
              <p:cNvSpPr>
                <a:spLocks noGrp="1"/>
              </p:cNvSpPr>
              <p:nvPr>
                <p:ph sz="half" idx="2"/>
              </p:nvPr>
            </p:nvSpPr>
            <p:spPr>
              <a:xfrm>
                <a:off x="5823857" y="1996141"/>
                <a:ext cx="6019800" cy="4180822"/>
              </a:xfrm>
            </p:spPr>
            <p:txBody>
              <a:bodyPr>
                <a:normAutofit lnSpcReduction="10000"/>
              </a:bodyPr>
              <a:lstStyle/>
              <a:p>
                <a:r>
                  <a:rPr lang="en-US" dirty="0"/>
                  <a:t>Scoring parameter: </a:t>
                </a:r>
                <a14:m>
                  <m:oMath xmlns:m="http://schemas.openxmlformats.org/officeDocument/2006/math">
                    <m:r>
                      <a:rPr lang="en-US" b="0" i="1" smtClean="0">
                        <a:latin typeface="Cambria Math" panose="02040503050406030204" pitchFamily="18" charset="0"/>
                      </a:rPr>
                      <m:t>𝑅𝑒𝑐𝑎𝑙𝑙</m:t>
                    </m:r>
                    <m:r>
                      <a:rPr lang="en-US" b="0" i="1" smtClean="0">
                        <a:latin typeface="Cambria Math" panose="02040503050406030204" pitchFamily="18" charset="0"/>
                      </a:rPr>
                      <m:t>= </m:t>
                    </m:r>
                    <m:f>
                      <m:fPr>
                        <m:ctrlPr>
                          <a:rPr lang="en-US" b="0" i="1" smtClean="0">
                            <a:latin typeface="Cambria Math" panose="02040503050406030204" pitchFamily="18" charset="0"/>
                          </a:rPr>
                        </m:ctrlPr>
                      </m:fPr>
                      <m:num>
                        <m:r>
                          <a:rPr lang="en-US" b="0" i="1" smtClean="0">
                            <a:latin typeface="Cambria Math" panose="02040503050406030204" pitchFamily="18" charset="0"/>
                          </a:rPr>
                          <m:t>𝑡𝑝</m:t>
                        </m:r>
                      </m:num>
                      <m:den>
                        <m:r>
                          <a:rPr lang="en-US" b="0" i="1" smtClean="0">
                            <a:latin typeface="Cambria Math" panose="02040503050406030204" pitchFamily="18" charset="0"/>
                          </a:rPr>
                          <m:t>𝑡𝑝</m:t>
                        </m:r>
                        <m:r>
                          <a:rPr lang="en-US" b="0" i="1" smtClean="0">
                            <a:latin typeface="Cambria Math" panose="02040503050406030204" pitchFamily="18" charset="0"/>
                          </a:rPr>
                          <m:t>+</m:t>
                        </m:r>
                        <m:r>
                          <a:rPr lang="en-US" b="0" i="1" smtClean="0">
                            <a:latin typeface="Cambria Math" panose="02040503050406030204" pitchFamily="18" charset="0"/>
                          </a:rPr>
                          <m:t>𝑓𝑛</m:t>
                        </m:r>
                      </m:den>
                    </m:f>
                  </m:oMath>
                </a14:m>
                <a:endParaRPr lang="en-US" dirty="0"/>
              </a:p>
              <a:p>
                <a:r>
                  <a:rPr lang="en-US" dirty="0"/>
                  <a:t>Aim: as a screening tool, catch as many positive as possible, as long as not too many false positive</a:t>
                </a:r>
              </a:p>
            </p:txBody>
          </p:sp>
        </mc:Choice>
        <mc:Fallback xmlns="">
          <p:sp>
            <p:nvSpPr>
              <p:cNvPr id="6" name="Content Placeholder 5">
                <a:extLst>
                  <a:ext uri="{FF2B5EF4-FFF2-40B4-BE49-F238E27FC236}">
                    <a16:creationId xmlns:a16="http://schemas.microsoft.com/office/drawing/2014/main" id="{299D43DC-6438-4F4D-95A9-296D744CA44E}"/>
                  </a:ext>
                </a:extLst>
              </p:cNvPr>
              <p:cNvSpPr>
                <a:spLocks noGrp="1" noRot="1" noChangeAspect="1" noMove="1" noResize="1" noEditPoints="1" noAdjustHandles="1" noChangeArrowheads="1" noChangeShapeType="1" noTextEdit="1"/>
              </p:cNvSpPr>
              <p:nvPr>
                <p:ph sz="half" idx="2"/>
              </p:nvPr>
            </p:nvSpPr>
            <p:spPr>
              <a:xfrm>
                <a:off x="5823857" y="1996141"/>
                <a:ext cx="6019800" cy="4180822"/>
              </a:xfrm>
              <a:blipFill>
                <a:blip r:embed="rId2"/>
                <a:stretch>
                  <a:fillRect l="-2321" r="-1477"/>
                </a:stretch>
              </a:blipFill>
            </p:spPr>
            <p:txBody>
              <a:bodyPr/>
              <a:lstStyle/>
              <a:p>
                <a:r>
                  <a:rPr lang="en-US">
                    <a:noFill/>
                  </a:rPr>
                  <a:t> </a:t>
                </a:r>
              </a:p>
            </p:txBody>
          </p:sp>
        </mc:Fallback>
      </mc:AlternateContent>
      <p:pic>
        <p:nvPicPr>
          <p:cNvPr id="7" name="Picture 6" descr="A screenshot of a cell phone&#10;&#10;Description automatically generated">
            <a:extLst>
              <a:ext uri="{FF2B5EF4-FFF2-40B4-BE49-F238E27FC236}">
                <a16:creationId xmlns:a16="http://schemas.microsoft.com/office/drawing/2014/main" id="{673D3F60-98F8-6944-9226-9680F955915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179523" y="3617762"/>
            <a:ext cx="4495263" cy="2581170"/>
          </a:xfrm>
          <a:prstGeom prst="rect">
            <a:avLst/>
          </a:prstGeom>
        </p:spPr>
      </p:pic>
    </p:spTree>
    <p:extLst>
      <p:ext uri="{BB962C8B-B14F-4D97-AF65-F5344CB8AC3E}">
        <p14:creationId xmlns:p14="http://schemas.microsoft.com/office/powerpoint/2010/main" val="3462907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CB078-0FD3-F94E-99FA-FBA95F88E3DB}"/>
              </a:ext>
            </a:extLst>
          </p:cNvPr>
          <p:cNvSpPr>
            <a:spLocks noGrp="1"/>
          </p:cNvSpPr>
          <p:nvPr>
            <p:ph type="title"/>
          </p:nvPr>
        </p:nvSpPr>
        <p:spPr>
          <a:xfrm>
            <a:off x="1371600" y="386680"/>
            <a:ext cx="10240903" cy="1233488"/>
          </a:xfrm>
        </p:spPr>
        <p:txBody>
          <a:bodyPr/>
          <a:lstStyle/>
          <a:p>
            <a:r>
              <a:rPr lang="en-US" dirty="0"/>
              <a:t>ML: Classification models</a:t>
            </a:r>
            <a:br>
              <a:rPr lang="en-US" dirty="0"/>
            </a:br>
            <a:endParaRPr lang="en-US" dirty="0"/>
          </a:p>
        </p:txBody>
      </p:sp>
      <p:pic>
        <p:nvPicPr>
          <p:cNvPr id="9" name="Content Placeholder 8" descr="A screenshot of a cell phone&#10;&#10;Description automatically generated">
            <a:extLst>
              <a:ext uri="{FF2B5EF4-FFF2-40B4-BE49-F238E27FC236}">
                <a16:creationId xmlns:a16="http://schemas.microsoft.com/office/drawing/2014/main" id="{D9AB8917-A12B-7944-9807-231118A714A6}"/>
              </a:ext>
            </a:extLst>
          </p:cNvPr>
          <p:cNvPicPr>
            <a:picLocks noGrp="1" noChangeAspect="1"/>
          </p:cNvPicPr>
          <p:nvPr>
            <p:ph idx="1"/>
          </p:nvPr>
        </p:nvPicPr>
        <p:blipFill>
          <a:blip r:embed="rId2"/>
          <a:stretch>
            <a:fillRect/>
          </a:stretch>
        </p:blipFill>
        <p:spPr>
          <a:xfrm>
            <a:off x="0" y="1345294"/>
            <a:ext cx="12182210" cy="5055506"/>
          </a:xfrm>
        </p:spPr>
      </p:pic>
    </p:spTree>
    <p:extLst>
      <p:ext uri="{BB962C8B-B14F-4D97-AF65-F5344CB8AC3E}">
        <p14:creationId xmlns:p14="http://schemas.microsoft.com/office/powerpoint/2010/main" val="1983418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CB078-0FD3-F94E-99FA-FBA95F88E3DB}"/>
              </a:ext>
            </a:extLst>
          </p:cNvPr>
          <p:cNvSpPr>
            <a:spLocks noGrp="1"/>
          </p:cNvSpPr>
          <p:nvPr>
            <p:ph type="title"/>
          </p:nvPr>
        </p:nvSpPr>
        <p:spPr>
          <a:xfrm>
            <a:off x="1371600" y="386680"/>
            <a:ext cx="10240903" cy="1233488"/>
          </a:xfrm>
        </p:spPr>
        <p:txBody>
          <a:bodyPr/>
          <a:lstStyle/>
          <a:p>
            <a:r>
              <a:rPr lang="en-US" dirty="0"/>
              <a:t>ML: Classification models</a:t>
            </a:r>
            <a:br>
              <a:rPr lang="en-US" dirty="0"/>
            </a:br>
            <a:endParaRPr lang="en-US" dirty="0"/>
          </a:p>
        </p:txBody>
      </p:sp>
      <p:pic>
        <p:nvPicPr>
          <p:cNvPr id="9" name="Content Placeholder 8" descr="A screenshot of a cell phone&#10;&#10;Description automatically generated">
            <a:extLst>
              <a:ext uri="{FF2B5EF4-FFF2-40B4-BE49-F238E27FC236}">
                <a16:creationId xmlns:a16="http://schemas.microsoft.com/office/drawing/2014/main" id="{D9AB8917-A12B-7944-9807-231118A714A6}"/>
              </a:ext>
            </a:extLst>
          </p:cNvPr>
          <p:cNvPicPr>
            <a:picLocks noGrp="1" noChangeAspect="1"/>
          </p:cNvPicPr>
          <p:nvPr>
            <p:ph idx="1"/>
          </p:nvPr>
        </p:nvPicPr>
        <p:blipFill>
          <a:blip r:embed="rId2"/>
          <a:stretch>
            <a:fillRect/>
          </a:stretch>
        </p:blipFill>
        <p:spPr>
          <a:xfrm>
            <a:off x="0" y="1345294"/>
            <a:ext cx="12182210" cy="5055506"/>
          </a:xfrm>
        </p:spPr>
      </p:pic>
      <p:sp>
        <p:nvSpPr>
          <p:cNvPr id="4" name="Process 3">
            <a:extLst>
              <a:ext uri="{FF2B5EF4-FFF2-40B4-BE49-F238E27FC236}">
                <a16:creationId xmlns:a16="http://schemas.microsoft.com/office/drawing/2014/main" id="{8106000E-F43F-6D43-947F-57BC28A1019B}"/>
              </a:ext>
            </a:extLst>
          </p:cNvPr>
          <p:cNvSpPr/>
          <p:nvPr/>
        </p:nvSpPr>
        <p:spPr>
          <a:xfrm>
            <a:off x="0" y="2380343"/>
            <a:ext cx="12191999" cy="377371"/>
          </a:xfrm>
          <a:prstGeom prst="flowChartProcess">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rocess 4">
            <a:extLst>
              <a:ext uri="{FF2B5EF4-FFF2-40B4-BE49-F238E27FC236}">
                <a16:creationId xmlns:a16="http://schemas.microsoft.com/office/drawing/2014/main" id="{99D2AA60-C1C8-7D47-953B-61C25063997D}"/>
              </a:ext>
            </a:extLst>
          </p:cNvPr>
          <p:cNvSpPr/>
          <p:nvPr/>
        </p:nvSpPr>
        <p:spPr>
          <a:xfrm>
            <a:off x="-1" y="5161518"/>
            <a:ext cx="12191999" cy="377371"/>
          </a:xfrm>
          <a:prstGeom prst="flowChartProcess">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rocess 5">
            <a:extLst>
              <a:ext uri="{FF2B5EF4-FFF2-40B4-BE49-F238E27FC236}">
                <a16:creationId xmlns:a16="http://schemas.microsoft.com/office/drawing/2014/main" id="{9F330D6D-C002-D644-A9FF-074008A9E54A}"/>
              </a:ext>
            </a:extLst>
          </p:cNvPr>
          <p:cNvSpPr/>
          <p:nvPr/>
        </p:nvSpPr>
        <p:spPr>
          <a:xfrm>
            <a:off x="0" y="4367303"/>
            <a:ext cx="12191998" cy="377371"/>
          </a:xfrm>
          <a:prstGeom prst="flowChartProcess">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1987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0BF4A1-714C-419E-A19F-578DE93BE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91A9BD-D57F-4941-931F-40597AB3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409317"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54DB264-9467-4730-B9E9-C9A97DD66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90128" y="3609527"/>
            <a:ext cx="2458347" cy="4038601"/>
          </a:xfrm>
          <a:prstGeom prst="rect">
            <a:avLst/>
          </a:prstGeom>
          <a:gradFill>
            <a:gsLst>
              <a:gs pos="0">
                <a:schemeClr val="accent5">
                  <a:lumMod val="60000"/>
                  <a:lumOff val="40000"/>
                  <a:alpha val="0"/>
                </a:schemeClr>
              </a:gs>
              <a:gs pos="99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BB097F88-2120-47B4-B891-5B28F66BBD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64227" y="1757079"/>
            <a:ext cx="3900088" cy="4178958"/>
          </a:xfrm>
          <a:custGeom>
            <a:avLst/>
            <a:gdLst>
              <a:gd name="connsiteX0" fmla="*/ 2431956 w 3900088"/>
              <a:gd name="connsiteY0" fmla="*/ 93939 h 4178958"/>
              <a:gd name="connsiteX1" fmla="*/ 3900088 w 3900088"/>
              <a:gd name="connsiteY1" fmla="*/ 2089479 h 4178958"/>
              <a:gd name="connsiteX2" fmla="*/ 1810609 w 3900088"/>
              <a:gd name="connsiteY2" fmla="*/ 4178958 h 4178958"/>
              <a:gd name="connsiteX3" fmla="*/ 77980 w 3900088"/>
              <a:gd name="connsiteY3" fmla="*/ 3257727 h 4178958"/>
              <a:gd name="connsiteX4" fmla="*/ 0 w 3900088"/>
              <a:gd name="connsiteY4" fmla="*/ 3129367 h 4178958"/>
              <a:gd name="connsiteX5" fmla="*/ 831517 w 3900088"/>
              <a:gd name="connsiteY5" fmla="*/ 244059 h 4178958"/>
              <a:gd name="connsiteX6" fmla="*/ 997290 w 3900088"/>
              <a:gd name="connsiteY6" fmla="*/ 164202 h 4178958"/>
              <a:gd name="connsiteX7" fmla="*/ 1810609 w 3900088"/>
              <a:gd name="connsiteY7" fmla="*/ 0 h 4178958"/>
              <a:gd name="connsiteX8" fmla="*/ 2431956 w 3900088"/>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8" h="4178958">
                <a:moveTo>
                  <a:pt x="2431956" y="93939"/>
                </a:moveTo>
                <a:cubicBezTo>
                  <a:pt x="3282517" y="358491"/>
                  <a:pt x="3900088" y="1151865"/>
                  <a:pt x="3900088" y="2089479"/>
                </a:cubicBezTo>
                <a:cubicBezTo>
                  <a:pt x="3900088" y="3243466"/>
                  <a:pt x="2964596" y="4178958"/>
                  <a:pt x="1810609" y="4178958"/>
                </a:cubicBezTo>
                <a:cubicBezTo>
                  <a:pt x="1089367" y="4178958"/>
                  <a:pt x="453475" y="3813531"/>
                  <a:pt x="77980" y="3257727"/>
                </a:cubicBezTo>
                <a:lnTo>
                  <a:pt x="0" y="3129367"/>
                </a:lnTo>
                <a:lnTo>
                  <a:pt x="831517" y="244059"/>
                </a:lnTo>
                <a:lnTo>
                  <a:pt x="997290" y="164202"/>
                </a:lnTo>
                <a:cubicBezTo>
                  <a:pt x="1247271" y="58468"/>
                  <a:pt x="1522112" y="0"/>
                  <a:pt x="1810609" y="0"/>
                </a:cubicBezTo>
                <a:cubicBezTo>
                  <a:pt x="2026982" y="0"/>
                  <a:pt x="2235673" y="32888"/>
                  <a:pt x="2431956" y="93939"/>
                </a:cubicBezTo>
                <a:close/>
              </a:path>
            </a:pathLst>
          </a:custGeom>
          <a:gradFill>
            <a:gsLst>
              <a:gs pos="36000">
                <a:schemeClr val="accent6">
                  <a:lumMod val="60000"/>
                  <a:lumOff val="40000"/>
                  <a:alpha val="6000"/>
                </a:schemeClr>
              </a:gs>
              <a:gs pos="100000">
                <a:schemeClr val="accent6">
                  <a:alpha val="2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BF9338F5-05AB-4DC5-BD1C-1A9F26C38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0099" y="411154"/>
            <a:ext cx="4395601" cy="3581400"/>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E82C11-CECE-1246-8573-28CB24DC1315}"/>
              </a:ext>
            </a:extLst>
          </p:cNvPr>
          <p:cNvSpPr>
            <a:spLocks noGrp="1"/>
          </p:cNvSpPr>
          <p:nvPr>
            <p:ph type="title"/>
          </p:nvPr>
        </p:nvSpPr>
        <p:spPr>
          <a:xfrm>
            <a:off x="175364" y="868280"/>
            <a:ext cx="3672481" cy="3363597"/>
          </a:xfrm>
        </p:spPr>
        <p:txBody>
          <a:bodyPr>
            <a:normAutofit/>
          </a:bodyPr>
          <a:lstStyle/>
          <a:p>
            <a:pPr algn="r"/>
            <a:r>
              <a:rPr lang="en-US" sz="3200" dirty="0">
                <a:solidFill>
                  <a:schemeClr val="bg1"/>
                </a:solidFill>
              </a:rPr>
              <a:t>Feature importance</a:t>
            </a:r>
          </a:p>
        </p:txBody>
      </p:sp>
      <p:pic>
        <p:nvPicPr>
          <p:cNvPr id="17410" name="Picture 2">
            <a:extLst>
              <a:ext uri="{FF2B5EF4-FFF2-40B4-BE49-F238E27FC236}">
                <a16:creationId xmlns:a16="http://schemas.microsoft.com/office/drawing/2014/main" id="{DEF517B6-1322-8040-A6A1-A5B6D86A15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4526" y="0"/>
            <a:ext cx="43116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8751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31DA6-7B9F-C346-99D2-A16AA41366C5}"/>
              </a:ext>
            </a:extLst>
          </p:cNvPr>
          <p:cNvSpPr>
            <a:spLocks noGrp="1"/>
          </p:cNvSpPr>
          <p:nvPr>
            <p:ph type="title"/>
          </p:nvPr>
        </p:nvSpPr>
        <p:spPr/>
        <p:txBody>
          <a:bodyPr/>
          <a:lstStyle/>
          <a:p>
            <a:r>
              <a:rPr lang="en-US" dirty="0"/>
              <a:t>Important features</a:t>
            </a:r>
          </a:p>
        </p:txBody>
      </p:sp>
      <p:sp>
        <p:nvSpPr>
          <p:cNvPr id="3" name="Content Placeholder 2">
            <a:extLst>
              <a:ext uri="{FF2B5EF4-FFF2-40B4-BE49-F238E27FC236}">
                <a16:creationId xmlns:a16="http://schemas.microsoft.com/office/drawing/2014/main" id="{14823DA9-8CE4-DB4C-A884-2EBE49FBA00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9208267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9545C-906E-8649-86A6-F58DD4C7D4AF}"/>
              </a:ext>
            </a:extLst>
          </p:cNvPr>
          <p:cNvSpPr>
            <a:spLocks noGrp="1"/>
          </p:cNvSpPr>
          <p:nvPr>
            <p:ph type="title"/>
          </p:nvPr>
        </p:nvSpPr>
        <p:spPr/>
        <p:txBody>
          <a:bodyPr/>
          <a:lstStyle/>
          <a:p>
            <a:r>
              <a:rPr lang="en-US" dirty="0"/>
              <a:t>Deep learning:</a:t>
            </a:r>
            <a:br>
              <a:rPr lang="en-US" dirty="0"/>
            </a:br>
            <a:r>
              <a:rPr lang="en-US" dirty="0"/>
              <a:t>Neural network models</a:t>
            </a:r>
          </a:p>
        </p:txBody>
      </p:sp>
      <p:pic>
        <p:nvPicPr>
          <p:cNvPr id="4" name="Content Placeholder 3" descr="A screenshot of a cell phone&#10;&#10;Description automatically generated">
            <a:extLst>
              <a:ext uri="{FF2B5EF4-FFF2-40B4-BE49-F238E27FC236}">
                <a16:creationId xmlns:a16="http://schemas.microsoft.com/office/drawing/2014/main" id="{FDD50D5A-C0A7-444D-9D1C-5A6DD23EB85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2717791"/>
            <a:ext cx="12192000" cy="2526974"/>
          </a:xfrm>
          <a:prstGeom prst="rect">
            <a:avLst/>
          </a:prstGeom>
        </p:spPr>
      </p:pic>
      <p:sp>
        <p:nvSpPr>
          <p:cNvPr id="5" name="Rectangle 4">
            <a:extLst>
              <a:ext uri="{FF2B5EF4-FFF2-40B4-BE49-F238E27FC236}">
                <a16:creationId xmlns:a16="http://schemas.microsoft.com/office/drawing/2014/main" id="{7098A6B4-F406-9142-A86F-A3E178F06D7A}"/>
              </a:ext>
            </a:extLst>
          </p:cNvPr>
          <p:cNvSpPr/>
          <p:nvPr/>
        </p:nvSpPr>
        <p:spPr>
          <a:xfrm>
            <a:off x="10144452" y="5935988"/>
            <a:ext cx="2047548" cy="369332"/>
          </a:xfrm>
          <a:prstGeom prst="rect">
            <a:avLst/>
          </a:prstGeom>
        </p:spPr>
        <p:txBody>
          <a:bodyPr wrap="none">
            <a:spAutoFit/>
          </a:bodyPr>
          <a:lstStyle/>
          <a:p>
            <a:r>
              <a:rPr lang="en-US" dirty="0" err="1"/>
              <a:t>Keras</a:t>
            </a:r>
            <a:r>
              <a:rPr lang="en-US" dirty="0"/>
              <a:t>/TensorFlow</a:t>
            </a:r>
          </a:p>
        </p:txBody>
      </p:sp>
    </p:spTree>
    <p:extLst>
      <p:ext uri="{BB962C8B-B14F-4D97-AF65-F5344CB8AC3E}">
        <p14:creationId xmlns:p14="http://schemas.microsoft.com/office/powerpoint/2010/main" val="19871937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6FD9F-F482-0548-8BC8-77646BB7D1BD}"/>
              </a:ext>
            </a:extLst>
          </p:cNvPr>
          <p:cNvSpPr>
            <a:spLocks noGrp="1"/>
          </p:cNvSpPr>
          <p:nvPr>
            <p:ph type="title"/>
          </p:nvPr>
        </p:nvSpPr>
        <p:spPr/>
        <p:txBody>
          <a:bodyPr/>
          <a:lstStyle/>
          <a:p>
            <a:r>
              <a:rPr lang="en-US" dirty="0"/>
              <a:t>Next</a:t>
            </a:r>
          </a:p>
        </p:txBody>
      </p:sp>
      <p:sp>
        <p:nvSpPr>
          <p:cNvPr id="3" name="Content Placeholder 2">
            <a:extLst>
              <a:ext uri="{FF2B5EF4-FFF2-40B4-BE49-F238E27FC236}">
                <a16:creationId xmlns:a16="http://schemas.microsoft.com/office/drawing/2014/main" id="{4E5FED7F-A3E1-5F4A-ABB0-541953215E42}"/>
              </a:ext>
            </a:extLst>
          </p:cNvPr>
          <p:cNvSpPr>
            <a:spLocks noGrp="1"/>
          </p:cNvSpPr>
          <p:nvPr>
            <p:ph idx="1"/>
          </p:nvPr>
        </p:nvSpPr>
        <p:spPr/>
        <p:txBody>
          <a:bodyPr/>
          <a:lstStyle/>
          <a:p>
            <a:pPr marL="0" indent="0">
              <a:buNone/>
            </a:pPr>
            <a:r>
              <a:rPr lang="en-US" i="1" dirty="0"/>
              <a:t>Beyond diet, whare are we missing?</a:t>
            </a:r>
          </a:p>
          <a:p>
            <a:r>
              <a:rPr lang="en-US" dirty="0"/>
              <a:t>Expanding features from NHANES, such as lifestyle, socioeconomic, health, medication data, etc.</a:t>
            </a:r>
          </a:p>
          <a:p>
            <a:pPr marL="0" indent="0">
              <a:buNone/>
            </a:pPr>
            <a:r>
              <a:rPr lang="en-US" i="1" dirty="0"/>
              <a:t>More data!</a:t>
            </a:r>
          </a:p>
          <a:p>
            <a:r>
              <a:rPr lang="en-US" dirty="0"/>
              <a:t>Expand data set with NHANES data from 1999 to present</a:t>
            </a:r>
          </a:p>
        </p:txBody>
      </p:sp>
      <p:pic>
        <p:nvPicPr>
          <p:cNvPr id="5" name="Picture 4" descr="A screenshot of a cell phone&#10;&#10;Description automatically generated">
            <a:extLst>
              <a:ext uri="{FF2B5EF4-FFF2-40B4-BE49-F238E27FC236}">
                <a16:creationId xmlns:a16="http://schemas.microsoft.com/office/drawing/2014/main" id="{47438B5E-9784-3B46-A517-5D2BDF630001}"/>
              </a:ext>
            </a:extLst>
          </p:cNvPr>
          <p:cNvPicPr>
            <a:picLocks noChangeAspect="1"/>
          </p:cNvPicPr>
          <p:nvPr/>
        </p:nvPicPr>
        <p:blipFill>
          <a:blip r:embed="rId2"/>
          <a:stretch>
            <a:fillRect/>
          </a:stretch>
        </p:blipFill>
        <p:spPr>
          <a:xfrm>
            <a:off x="4343937" y="4388173"/>
            <a:ext cx="4296228" cy="1447597"/>
          </a:xfrm>
          <a:prstGeom prst="rect">
            <a:avLst/>
          </a:prstGeom>
        </p:spPr>
      </p:pic>
    </p:spTree>
    <p:extLst>
      <p:ext uri="{BB962C8B-B14F-4D97-AF65-F5344CB8AC3E}">
        <p14:creationId xmlns:p14="http://schemas.microsoft.com/office/powerpoint/2010/main" val="29520218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4EE-6166-E848-A499-86130BB42A80}"/>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D4F388D-F270-BA43-A25F-23E1D914EDE4}"/>
              </a:ext>
            </a:extLst>
          </p:cNvPr>
          <p:cNvSpPr>
            <a:spLocks noGrp="1"/>
          </p:cNvSpPr>
          <p:nvPr>
            <p:ph idx="1"/>
          </p:nvPr>
        </p:nvSpPr>
        <p:spPr/>
        <p:txBody>
          <a:bodyPr/>
          <a:lstStyle/>
          <a:p>
            <a:r>
              <a:rPr lang="en-US" dirty="0"/>
              <a:t>Developed classification models to predict high fasting blood glucose level based on one’s diet/age/gender – a potential virtual screening tool for type 2 diabetes</a:t>
            </a:r>
          </a:p>
          <a:p>
            <a:r>
              <a:rPr lang="en-US" dirty="0"/>
              <a:t>Best models  (Recall &gt;0.7):</a:t>
            </a:r>
          </a:p>
          <a:p>
            <a:pPr lvl="1"/>
            <a:r>
              <a:rPr lang="en-US" dirty="0"/>
              <a:t>Random forest</a:t>
            </a:r>
          </a:p>
          <a:p>
            <a:pPr lvl="1"/>
            <a:r>
              <a:rPr lang="en-US" dirty="0"/>
              <a:t>SVM</a:t>
            </a:r>
          </a:p>
          <a:p>
            <a:pPr lvl="1"/>
            <a:r>
              <a:rPr lang="en-US" dirty="0"/>
              <a:t>AdaBoost</a:t>
            </a:r>
          </a:p>
          <a:p>
            <a:endParaRPr lang="en-US" dirty="0"/>
          </a:p>
        </p:txBody>
      </p:sp>
    </p:spTree>
    <p:extLst>
      <p:ext uri="{BB962C8B-B14F-4D97-AF65-F5344CB8AC3E}">
        <p14:creationId xmlns:p14="http://schemas.microsoft.com/office/powerpoint/2010/main" val="1041150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432A9-0110-2741-9162-870E98CECB7B}"/>
              </a:ext>
            </a:extLst>
          </p:cNvPr>
          <p:cNvSpPr>
            <a:spLocks noGrp="1"/>
          </p:cNvSpPr>
          <p:nvPr>
            <p:ph type="title"/>
          </p:nvPr>
        </p:nvSpPr>
        <p:spPr/>
        <p:txBody>
          <a:bodyPr/>
          <a:lstStyle/>
          <a:p>
            <a:r>
              <a:rPr lang="en-US" dirty="0"/>
              <a:t>How do we diagnose</a:t>
            </a:r>
            <a:br>
              <a:rPr lang="en-US" dirty="0"/>
            </a:br>
            <a:r>
              <a:rPr lang="en-US" dirty="0"/>
              <a:t>Type II diabetes?</a:t>
            </a:r>
          </a:p>
        </p:txBody>
      </p:sp>
      <p:sp>
        <p:nvSpPr>
          <p:cNvPr id="3" name="Content Placeholder 2">
            <a:extLst>
              <a:ext uri="{FF2B5EF4-FFF2-40B4-BE49-F238E27FC236}">
                <a16:creationId xmlns:a16="http://schemas.microsoft.com/office/drawing/2014/main" id="{A6379488-3715-6B41-81FD-A049F5F9E64D}"/>
              </a:ext>
            </a:extLst>
          </p:cNvPr>
          <p:cNvSpPr>
            <a:spLocks noGrp="1"/>
          </p:cNvSpPr>
          <p:nvPr>
            <p:ph idx="1"/>
          </p:nvPr>
        </p:nvSpPr>
        <p:spPr/>
        <p:txBody>
          <a:bodyPr/>
          <a:lstStyle/>
          <a:p>
            <a:endParaRPr lang="en-US" dirty="0"/>
          </a:p>
          <a:p>
            <a:r>
              <a:rPr lang="en-US" dirty="0"/>
              <a:t>Checking fasting blood glucose or A1c by blood test</a:t>
            </a:r>
          </a:p>
          <a:p>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5625563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46D40-2192-2F4A-8F1F-E55729D3EB53}"/>
              </a:ext>
            </a:extLst>
          </p:cNvPr>
          <p:cNvSpPr>
            <a:spLocks noGrp="1"/>
          </p:cNvSpPr>
          <p:nvPr>
            <p:ph type="title"/>
          </p:nvPr>
        </p:nvSpPr>
        <p:spPr/>
        <p:txBody>
          <a:bodyPr/>
          <a:lstStyle/>
          <a:p>
            <a:r>
              <a:rPr lang="en-US" dirty="0"/>
              <a:t>How do we virtual screen?</a:t>
            </a:r>
            <a:br>
              <a:rPr lang="en-US" dirty="0"/>
            </a:br>
            <a:endParaRPr lang="en-US" dirty="0"/>
          </a:p>
        </p:txBody>
      </p:sp>
      <p:sp>
        <p:nvSpPr>
          <p:cNvPr id="3" name="Content Placeholder 2">
            <a:extLst>
              <a:ext uri="{FF2B5EF4-FFF2-40B4-BE49-F238E27FC236}">
                <a16:creationId xmlns:a16="http://schemas.microsoft.com/office/drawing/2014/main" id="{4A409DF4-3796-BB4C-9DA3-A07299D3AE6D}"/>
              </a:ext>
            </a:extLst>
          </p:cNvPr>
          <p:cNvSpPr>
            <a:spLocks noGrp="1"/>
          </p:cNvSpPr>
          <p:nvPr>
            <p:ph idx="1"/>
          </p:nvPr>
        </p:nvSpPr>
        <p:spPr/>
        <p:txBody>
          <a:bodyPr>
            <a:normAutofit fontScale="92500" lnSpcReduction="10000"/>
          </a:bodyPr>
          <a:lstStyle/>
          <a:p>
            <a:pPr marL="0" indent="0">
              <a:buNone/>
            </a:pPr>
            <a:r>
              <a:rPr lang="en-US" i="1" dirty="0"/>
              <a:t>Concept:</a:t>
            </a:r>
          </a:p>
          <a:p>
            <a:r>
              <a:rPr lang="en-US" dirty="0"/>
              <a:t>As a first pass, can we predict those with high fasting blood glucose?</a:t>
            </a:r>
          </a:p>
          <a:p>
            <a:r>
              <a:rPr lang="en-US" dirty="0"/>
              <a:t>Can we do so from one’s </a:t>
            </a:r>
            <a:r>
              <a:rPr lang="en-US" u="sng" dirty="0"/>
              <a:t>diet</a:t>
            </a:r>
            <a:r>
              <a:rPr lang="en-US" dirty="0"/>
              <a:t>?</a:t>
            </a:r>
          </a:p>
          <a:p>
            <a:pPr marL="0" indent="0">
              <a:buNone/>
            </a:pPr>
            <a:endParaRPr lang="en-US" dirty="0"/>
          </a:p>
          <a:p>
            <a:pPr marL="0" indent="0">
              <a:buNone/>
            </a:pPr>
            <a:r>
              <a:rPr lang="en-US" i="1" dirty="0"/>
              <a:t>Goal:</a:t>
            </a:r>
          </a:p>
          <a:p>
            <a:r>
              <a:rPr lang="en-US" dirty="0"/>
              <a:t>Develop a predictive classification model for fasting blood glucose from dietary data</a:t>
            </a:r>
          </a:p>
          <a:p>
            <a:endParaRPr lang="en-US" dirty="0"/>
          </a:p>
          <a:p>
            <a:r>
              <a:rPr lang="en-US" dirty="0"/>
              <a:t>This can be a non-invasive tool to help alert those affected to follow up with physicians</a:t>
            </a:r>
          </a:p>
          <a:p>
            <a:r>
              <a:rPr lang="en-US" dirty="0"/>
              <a:t>Or help doctors identify potential diabetes patients early on</a:t>
            </a:r>
          </a:p>
          <a:p>
            <a:endParaRPr lang="en-US" dirty="0"/>
          </a:p>
          <a:p>
            <a:endParaRPr lang="en-US" dirty="0"/>
          </a:p>
        </p:txBody>
      </p:sp>
    </p:spTree>
    <p:extLst>
      <p:ext uri="{BB962C8B-B14F-4D97-AF65-F5344CB8AC3E}">
        <p14:creationId xmlns:p14="http://schemas.microsoft.com/office/powerpoint/2010/main" val="925351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52839-C38E-A24B-93CD-8DC7D479AFA0}"/>
              </a:ext>
            </a:extLst>
          </p:cNvPr>
          <p:cNvSpPr>
            <a:spLocks noGrp="1"/>
          </p:cNvSpPr>
          <p:nvPr>
            <p:ph type="title"/>
          </p:nvPr>
        </p:nvSpPr>
        <p:spPr/>
        <p:txBody>
          <a:bodyPr>
            <a:noAutofit/>
          </a:bodyPr>
          <a:lstStyle/>
          <a:p>
            <a:r>
              <a:rPr lang="en-US" dirty="0"/>
              <a:t>Data for this study</a:t>
            </a:r>
            <a:br>
              <a:rPr lang="en-US" dirty="0"/>
            </a:br>
            <a:br>
              <a:rPr lang="en-US" dirty="0"/>
            </a:br>
            <a:endParaRPr lang="en-US" dirty="0"/>
          </a:p>
        </p:txBody>
      </p:sp>
      <p:sp>
        <p:nvSpPr>
          <p:cNvPr id="3" name="Content Placeholder 2">
            <a:extLst>
              <a:ext uri="{FF2B5EF4-FFF2-40B4-BE49-F238E27FC236}">
                <a16:creationId xmlns:a16="http://schemas.microsoft.com/office/drawing/2014/main" id="{F806484F-21C9-CC4D-8DCA-C0A75B72CC97}"/>
              </a:ext>
            </a:extLst>
          </p:cNvPr>
          <p:cNvSpPr>
            <a:spLocks noGrp="1"/>
          </p:cNvSpPr>
          <p:nvPr>
            <p:ph idx="1"/>
          </p:nvPr>
        </p:nvSpPr>
        <p:spPr>
          <a:xfrm>
            <a:off x="3889208" y="1407887"/>
            <a:ext cx="8302791" cy="4922086"/>
          </a:xfrm>
        </p:spPr>
        <p:txBody>
          <a:bodyPr>
            <a:noAutofit/>
          </a:bodyPr>
          <a:lstStyle/>
          <a:p>
            <a:r>
              <a:rPr lang="en-US" sz="1800" dirty="0"/>
              <a:t>The National Health and Nutrition Examination Survey (NHANES) is a program of studies designed to assess the health and nutritional status of adults and children in the United States.</a:t>
            </a:r>
          </a:p>
          <a:p>
            <a:r>
              <a:rPr lang="en-US" sz="1800" dirty="0"/>
              <a:t>The survey is unique in that it combines interviews and physical examinations:</a:t>
            </a:r>
          </a:p>
          <a:p>
            <a:pPr lvl="1">
              <a:buFont typeface="Wingdings" pitchFamily="2" charset="2"/>
              <a:buChar char="v"/>
            </a:pPr>
            <a:r>
              <a:rPr lang="en-US" sz="1600" dirty="0"/>
              <a:t>The interview includes demographic, socioeconomic, dietary, and health-related questions </a:t>
            </a:r>
          </a:p>
          <a:p>
            <a:pPr lvl="1">
              <a:buFont typeface="Wingdings" pitchFamily="2" charset="2"/>
              <a:buChar char="v"/>
            </a:pPr>
            <a:r>
              <a:rPr lang="en-US" sz="1600" dirty="0"/>
              <a:t>The examination component consists of medical, dental, and physiological measurements, as well as laboratory tests</a:t>
            </a:r>
          </a:p>
          <a:p>
            <a:pPr lvl="1">
              <a:buFont typeface="Wingdings" pitchFamily="2" charset="2"/>
              <a:buChar char="v"/>
            </a:pPr>
            <a:r>
              <a:rPr lang="en-US" sz="1600" dirty="0"/>
              <a:t>The survey examines a nationally representative sample of about 5,000 persons each year.</a:t>
            </a:r>
          </a:p>
          <a:p>
            <a:r>
              <a:rPr lang="en-US" sz="1800" dirty="0"/>
              <a:t>NHANES is a major program of the National Center for Health Statistics (NCHS). NCHS is part of the Centers for Disease Control and Prevention (CDC) and is responsible for producing vital and health statistics for the nation</a:t>
            </a:r>
          </a:p>
        </p:txBody>
      </p:sp>
      <p:pic>
        <p:nvPicPr>
          <p:cNvPr id="4" name="Content Placeholder 5" descr="A group of people posing for a photo&#10;&#10;Description automatically generated">
            <a:extLst>
              <a:ext uri="{FF2B5EF4-FFF2-40B4-BE49-F238E27FC236}">
                <a16:creationId xmlns:a16="http://schemas.microsoft.com/office/drawing/2014/main" id="{F8F0E16B-1039-424D-A57C-A71F79163059}"/>
              </a:ext>
            </a:extLst>
          </p:cNvPr>
          <p:cNvPicPr>
            <a:picLocks noChangeAspect="1"/>
          </p:cNvPicPr>
          <p:nvPr/>
        </p:nvPicPr>
        <p:blipFill>
          <a:blip r:embed="rId2"/>
          <a:stretch>
            <a:fillRect/>
          </a:stretch>
        </p:blipFill>
        <p:spPr>
          <a:xfrm>
            <a:off x="0" y="1074057"/>
            <a:ext cx="3889209" cy="5255916"/>
          </a:xfrm>
          <a:prstGeom prst="rect">
            <a:avLst/>
          </a:prstGeom>
        </p:spPr>
      </p:pic>
      <p:sp>
        <p:nvSpPr>
          <p:cNvPr id="5" name="Rectangle 4">
            <a:extLst>
              <a:ext uri="{FF2B5EF4-FFF2-40B4-BE49-F238E27FC236}">
                <a16:creationId xmlns:a16="http://schemas.microsoft.com/office/drawing/2014/main" id="{B05D8B1D-9939-F74F-B385-3E3FCA574DDC}"/>
              </a:ext>
            </a:extLst>
          </p:cNvPr>
          <p:cNvSpPr/>
          <p:nvPr/>
        </p:nvSpPr>
        <p:spPr>
          <a:xfrm>
            <a:off x="6983648" y="6479137"/>
            <a:ext cx="4910640" cy="369332"/>
          </a:xfrm>
          <a:prstGeom prst="rect">
            <a:avLst/>
          </a:prstGeom>
        </p:spPr>
        <p:txBody>
          <a:bodyPr wrap="none">
            <a:spAutoFit/>
          </a:bodyPr>
          <a:lstStyle/>
          <a:p>
            <a:r>
              <a:rPr lang="en-US" dirty="0"/>
              <a:t>https://</a:t>
            </a:r>
            <a:r>
              <a:rPr lang="en-US" dirty="0" err="1"/>
              <a:t>www.cdc.gov</a:t>
            </a:r>
            <a:r>
              <a:rPr lang="en-US" dirty="0"/>
              <a:t>/</a:t>
            </a:r>
            <a:r>
              <a:rPr lang="en-US" dirty="0" err="1"/>
              <a:t>nchs</a:t>
            </a:r>
            <a:r>
              <a:rPr lang="en-US" dirty="0"/>
              <a:t>/</a:t>
            </a:r>
            <a:r>
              <a:rPr lang="en-US" dirty="0" err="1"/>
              <a:t>nhanes</a:t>
            </a:r>
            <a:r>
              <a:rPr lang="en-US" dirty="0"/>
              <a:t>/</a:t>
            </a:r>
            <a:r>
              <a:rPr lang="en-US" dirty="0" err="1"/>
              <a:t>index.htm</a:t>
            </a:r>
            <a:endParaRPr lang="en-US" dirty="0"/>
          </a:p>
        </p:txBody>
      </p:sp>
      <p:sp>
        <p:nvSpPr>
          <p:cNvPr id="6" name="Rectangle 5">
            <a:extLst>
              <a:ext uri="{FF2B5EF4-FFF2-40B4-BE49-F238E27FC236}">
                <a16:creationId xmlns:a16="http://schemas.microsoft.com/office/drawing/2014/main" id="{07979C42-5747-F349-B9A0-96764D2859F8}"/>
              </a:ext>
            </a:extLst>
          </p:cNvPr>
          <p:cNvSpPr/>
          <p:nvPr/>
        </p:nvSpPr>
        <p:spPr>
          <a:xfrm>
            <a:off x="6393519" y="584597"/>
            <a:ext cx="4910640" cy="646331"/>
          </a:xfrm>
          <a:prstGeom prst="rect">
            <a:avLst/>
          </a:prstGeom>
        </p:spPr>
        <p:txBody>
          <a:bodyPr wrap="none">
            <a:spAutoFit/>
          </a:bodyPr>
          <a:lstStyle/>
          <a:p>
            <a:r>
              <a:rPr lang="en-US" dirty="0"/>
              <a:t>Organized data set on Kaggle:</a:t>
            </a:r>
          </a:p>
          <a:p>
            <a:r>
              <a:rPr lang="en-US" dirty="0"/>
              <a:t>https://</a:t>
            </a:r>
            <a:r>
              <a:rPr lang="en-US" dirty="0" err="1"/>
              <a:t>www.cdc.gov</a:t>
            </a:r>
            <a:r>
              <a:rPr lang="en-US" dirty="0"/>
              <a:t>/</a:t>
            </a:r>
            <a:r>
              <a:rPr lang="en-US" dirty="0" err="1"/>
              <a:t>nchs</a:t>
            </a:r>
            <a:r>
              <a:rPr lang="en-US" dirty="0"/>
              <a:t>/</a:t>
            </a:r>
            <a:r>
              <a:rPr lang="en-US" dirty="0" err="1"/>
              <a:t>nhanes</a:t>
            </a:r>
            <a:r>
              <a:rPr lang="en-US" dirty="0"/>
              <a:t>/</a:t>
            </a:r>
            <a:r>
              <a:rPr lang="en-US" dirty="0" err="1"/>
              <a:t>index.htm</a:t>
            </a:r>
            <a:endParaRPr lang="en-US" dirty="0"/>
          </a:p>
        </p:txBody>
      </p:sp>
    </p:spTree>
    <p:extLst>
      <p:ext uri="{BB962C8B-B14F-4D97-AF65-F5344CB8AC3E}">
        <p14:creationId xmlns:p14="http://schemas.microsoft.com/office/powerpoint/2010/main" val="3758313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3334D-53C3-6444-8705-32B4A6D3CB5B}"/>
              </a:ext>
            </a:extLst>
          </p:cNvPr>
          <p:cNvSpPr>
            <a:spLocks noGrp="1"/>
          </p:cNvSpPr>
          <p:nvPr>
            <p:ph type="title"/>
          </p:nvPr>
        </p:nvSpPr>
        <p:spPr/>
        <p:txBody>
          <a:bodyPr>
            <a:normAutofit fontScale="90000"/>
          </a:bodyPr>
          <a:lstStyle/>
          <a:p>
            <a:r>
              <a:rPr lang="en-US" dirty="0"/>
              <a:t>Data for this study</a:t>
            </a:r>
            <a:br>
              <a:rPr lang="en-US" dirty="0"/>
            </a:br>
            <a:br>
              <a:rPr lang="en-US" dirty="0"/>
            </a:br>
            <a:endParaRPr lang="en-US" dirty="0"/>
          </a:p>
        </p:txBody>
      </p:sp>
      <p:pic>
        <p:nvPicPr>
          <p:cNvPr id="8" name="Picture 7" descr="A close up of a logo&#10;&#10;Description automatically generated">
            <a:extLst>
              <a:ext uri="{FF2B5EF4-FFF2-40B4-BE49-F238E27FC236}">
                <a16:creationId xmlns:a16="http://schemas.microsoft.com/office/drawing/2014/main" id="{65C1B3FE-821F-3E4F-A659-F8D611810F91}"/>
              </a:ext>
            </a:extLst>
          </p:cNvPr>
          <p:cNvPicPr>
            <a:picLocks noChangeAspect="1"/>
          </p:cNvPicPr>
          <p:nvPr/>
        </p:nvPicPr>
        <p:blipFill>
          <a:blip r:embed="rId2"/>
          <a:stretch>
            <a:fillRect/>
          </a:stretch>
        </p:blipFill>
        <p:spPr>
          <a:xfrm>
            <a:off x="350879" y="1124758"/>
            <a:ext cx="7375979" cy="1297065"/>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9009BEBF-35C6-F146-BD43-0C193FD80FFA}"/>
              </a:ext>
            </a:extLst>
          </p:cNvPr>
          <p:cNvPicPr>
            <a:picLocks noChangeAspect="1"/>
          </p:cNvPicPr>
          <p:nvPr/>
        </p:nvPicPr>
        <p:blipFill rotWithShape="1">
          <a:blip r:embed="rId3"/>
          <a:srcRect t="22019" r="40106"/>
          <a:stretch/>
        </p:blipFill>
        <p:spPr>
          <a:xfrm>
            <a:off x="251399" y="2421823"/>
            <a:ext cx="3917912" cy="3927959"/>
          </a:xfrm>
          <a:prstGeom prst="rect">
            <a:avLst/>
          </a:prstGeom>
        </p:spPr>
      </p:pic>
      <p:sp>
        <p:nvSpPr>
          <p:cNvPr id="4" name="Process 3">
            <a:extLst>
              <a:ext uri="{FF2B5EF4-FFF2-40B4-BE49-F238E27FC236}">
                <a16:creationId xmlns:a16="http://schemas.microsoft.com/office/drawing/2014/main" id="{1A1DB8F5-E273-BA4C-B366-D0489306429A}"/>
              </a:ext>
            </a:extLst>
          </p:cNvPr>
          <p:cNvSpPr/>
          <p:nvPr/>
        </p:nvSpPr>
        <p:spPr>
          <a:xfrm>
            <a:off x="5618699" y="5232890"/>
            <a:ext cx="5775769" cy="569725"/>
          </a:xfrm>
          <a:prstGeom prst="flowChartProcess">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Laboratory measurements of fasting blood glucose</a:t>
            </a:r>
          </a:p>
        </p:txBody>
      </p:sp>
      <p:sp>
        <p:nvSpPr>
          <p:cNvPr id="7" name="Process 6">
            <a:extLst>
              <a:ext uri="{FF2B5EF4-FFF2-40B4-BE49-F238E27FC236}">
                <a16:creationId xmlns:a16="http://schemas.microsoft.com/office/drawing/2014/main" id="{13E5E18E-4340-E042-BDD7-BBAEA34E8D99}"/>
              </a:ext>
            </a:extLst>
          </p:cNvPr>
          <p:cNvSpPr/>
          <p:nvPr/>
        </p:nvSpPr>
        <p:spPr>
          <a:xfrm>
            <a:off x="5031158" y="2800379"/>
            <a:ext cx="6600815" cy="2322119"/>
          </a:xfrm>
          <a:prstGeom prst="flowChartProcess">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Dietary and nutrient information from the dietary survey</a:t>
            </a:r>
          </a:p>
          <a:p>
            <a:pPr algn="ctr"/>
            <a:endParaRPr lang="en-US" dirty="0"/>
          </a:p>
          <a:p>
            <a:pPr marL="400050" indent="-400050">
              <a:buAutoNum type="romanLcParenR"/>
            </a:pPr>
            <a:r>
              <a:rPr lang="en-US" dirty="0"/>
              <a:t>Types and amounts of food and drinks consumed in the 24-hour period before the interview, and the corresponding energy intake, nutrients and other food components</a:t>
            </a:r>
          </a:p>
          <a:p>
            <a:pPr marL="400050" indent="-400050">
              <a:buAutoNum type="romanLcParenR"/>
            </a:pPr>
            <a:r>
              <a:rPr lang="en-US" dirty="0"/>
              <a:t>Diet-related habits, such as salt use in food preparation. </a:t>
            </a:r>
          </a:p>
        </p:txBody>
      </p:sp>
      <p:sp>
        <p:nvSpPr>
          <p:cNvPr id="9" name="Process 8">
            <a:extLst>
              <a:ext uri="{FF2B5EF4-FFF2-40B4-BE49-F238E27FC236}">
                <a16:creationId xmlns:a16="http://schemas.microsoft.com/office/drawing/2014/main" id="{D6926F01-E82D-3442-A2B4-AD9E913E3DA9}"/>
              </a:ext>
            </a:extLst>
          </p:cNvPr>
          <p:cNvSpPr/>
          <p:nvPr/>
        </p:nvSpPr>
        <p:spPr>
          <a:xfrm>
            <a:off x="4765873" y="1890792"/>
            <a:ext cx="3826984" cy="793335"/>
          </a:xfrm>
          <a:prstGeom prst="flowChartProcess">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Basic demographic data</a:t>
            </a:r>
          </a:p>
          <a:p>
            <a:pPr algn="ctr"/>
            <a:r>
              <a:rPr lang="en-US" dirty="0"/>
              <a:t>(Age and gender)</a:t>
            </a:r>
          </a:p>
        </p:txBody>
      </p:sp>
      <p:cxnSp>
        <p:nvCxnSpPr>
          <p:cNvPr id="16" name="Straight Connector 15">
            <a:extLst>
              <a:ext uri="{FF2B5EF4-FFF2-40B4-BE49-F238E27FC236}">
                <a16:creationId xmlns:a16="http://schemas.microsoft.com/office/drawing/2014/main" id="{59165B2A-4E2E-E641-8C5C-EDDFC528E65C}"/>
              </a:ext>
            </a:extLst>
          </p:cNvPr>
          <p:cNvCxnSpPr>
            <a:cxnSpLocks/>
            <a:endCxn id="9" idx="1"/>
          </p:cNvCxnSpPr>
          <p:nvPr/>
        </p:nvCxnSpPr>
        <p:spPr>
          <a:xfrm flipV="1">
            <a:off x="3168502" y="2287460"/>
            <a:ext cx="1597371" cy="483981"/>
          </a:xfrm>
          <a:prstGeom prst="line">
            <a:avLst/>
          </a:prstGeom>
          <a:ln w="38100">
            <a:solidFill>
              <a:schemeClr val="tx1">
                <a:lumMod val="50000"/>
                <a:lumOff val="50000"/>
              </a:schemeClr>
            </a:solidFill>
          </a:ln>
          <a:effectLst/>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FB79181-F00B-E440-AE27-B1B0113E397D}"/>
              </a:ext>
            </a:extLst>
          </p:cNvPr>
          <p:cNvCxnSpPr>
            <a:cxnSpLocks/>
            <a:endCxn id="7" idx="1"/>
          </p:cNvCxnSpPr>
          <p:nvPr/>
        </p:nvCxnSpPr>
        <p:spPr>
          <a:xfrm>
            <a:off x="2392965" y="3429000"/>
            <a:ext cx="2638193" cy="532439"/>
          </a:xfrm>
          <a:prstGeom prst="line">
            <a:avLst/>
          </a:prstGeom>
          <a:ln w="38100">
            <a:solidFill>
              <a:schemeClr val="tx1">
                <a:lumMod val="50000"/>
                <a:lumOff val="50000"/>
              </a:schemeClr>
            </a:solidFill>
          </a:ln>
          <a:effectLst/>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F90E50-B0E0-6748-A2CF-F944133FADC8}"/>
              </a:ext>
            </a:extLst>
          </p:cNvPr>
          <p:cNvCxnSpPr>
            <a:cxnSpLocks/>
            <a:endCxn id="4" idx="1"/>
          </p:cNvCxnSpPr>
          <p:nvPr/>
        </p:nvCxnSpPr>
        <p:spPr>
          <a:xfrm>
            <a:off x="2980506" y="4114867"/>
            <a:ext cx="2638193" cy="1402886"/>
          </a:xfrm>
          <a:prstGeom prst="line">
            <a:avLst/>
          </a:prstGeom>
          <a:ln w="38100">
            <a:solidFill>
              <a:schemeClr val="tx1">
                <a:lumMod val="50000"/>
                <a:lumOff val="50000"/>
              </a:schemeClr>
            </a:solidFill>
          </a:ln>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F8E9B19-459B-FE44-8DE8-C35267444DD4}"/>
              </a:ext>
            </a:extLst>
          </p:cNvPr>
          <p:cNvSpPr txBox="1"/>
          <p:nvPr/>
        </p:nvSpPr>
        <p:spPr>
          <a:xfrm>
            <a:off x="5339785" y="5861430"/>
            <a:ext cx="6806287" cy="276999"/>
          </a:xfrm>
          <a:prstGeom prst="rect">
            <a:avLst/>
          </a:prstGeom>
          <a:noFill/>
        </p:spPr>
        <p:txBody>
          <a:bodyPr wrap="none" rtlCol="0">
            <a:spAutoFit/>
          </a:bodyPr>
          <a:lstStyle/>
          <a:p>
            <a:r>
              <a:rPr lang="en-US" sz="1200" dirty="0"/>
              <a:t>Official: https://</a:t>
            </a:r>
            <a:r>
              <a:rPr lang="en-US" sz="1200" dirty="0" err="1"/>
              <a:t>wwwn.cdc.gov</a:t>
            </a:r>
            <a:r>
              <a:rPr lang="en-US" sz="1200" dirty="0"/>
              <a:t>/</a:t>
            </a:r>
            <a:r>
              <a:rPr lang="en-US" sz="1200" dirty="0" err="1"/>
              <a:t>nchs</a:t>
            </a:r>
            <a:r>
              <a:rPr lang="en-US" sz="1200" dirty="0"/>
              <a:t>/</a:t>
            </a:r>
            <a:r>
              <a:rPr lang="en-US" sz="1200" dirty="0" err="1"/>
              <a:t>nhanes</a:t>
            </a:r>
            <a:r>
              <a:rPr lang="en-US" sz="1200" dirty="0"/>
              <a:t>/</a:t>
            </a:r>
            <a:r>
              <a:rPr lang="en-US" sz="1200" dirty="0" err="1"/>
              <a:t>ContinuousNhanes</a:t>
            </a:r>
            <a:r>
              <a:rPr lang="en-US" sz="1200" dirty="0"/>
              <a:t>/</a:t>
            </a:r>
            <a:r>
              <a:rPr lang="en-US" sz="1200" dirty="0" err="1"/>
              <a:t>Default.aspx?BeginYear</a:t>
            </a:r>
            <a:r>
              <a:rPr lang="en-US" sz="1200" dirty="0"/>
              <a:t>=2013</a:t>
            </a:r>
          </a:p>
        </p:txBody>
      </p:sp>
      <p:sp>
        <p:nvSpPr>
          <p:cNvPr id="5" name="TextBox 4">
            <a:extLst>
              <a:ext uri="{FF2B5EF4-FFF2-40B4-BE49-F238E27FC236}">
                <a16:creationId xmlns:a16="http://schemas.microsoft.com/office/drawing/2014/main" id="{AA3EB86A-582F-BA49-8BE1-960057061447}"/>
              </a:ext>
            </a:extLst>
          </p:cNvPr>
          <p:cNvSpPr txBox="1"/>
          <p:nvPr/>
        </p:nvSpPr>
        <p:spPr>
          <a:xfrm>
            <a:off x="5074969" y="6098044"/>
            <a:ext cx="7071103" cy="276999"/>
          </a:xfrm>
          <a:prstGeom prst="rect">
            <a:avLst/>
          </a:prstGeom>
          <a:noFill/>
        </p:spPr>
        <p:txBody>
          <a:bodyPr wrap="none" rtlCol="0">
            <a:spAutoFit/>
          </a:bodyPr>
          <a:lstStyle/>
          <a:p>
            <a:r>
              <a:rPr lang="en-US" sz="1200" dirty="0"/>
              <a:t>Kaggle (organized): https://</a:t>
            </a:r>
            <a:r>
              <a:rPr lang="en-US" sz="1200" dirty="0" err="1"/>
              <a:t>www.kaggle.com</a:t>
            </a:r>
            <a:r>
              <a:rPr lang="en-US" sz="1200" dirty="0"/>
              <a:t>/</a:t>
            </a:r>
            <a:r>
              <a:rPr lang="en-US" sz="1200" dirty="0" err="1"/>
              <a:t>cdc</a:t>
            </a:r>
            <a:r>
              <a:rPr lang="en-US" sz="1200" dirty="0"/>
              <a:t>/national-health-and-nutrition-examination-survey</a:t>
            </a:r>
          </a:p>
        </p:txBody>
      </p:sp>
    </p:spTree>
    <p:extLst>
      <p:ext uri="{BB962C8B-B14F-4D97-AF65-F5344CB8AC3E}">
        <p14:creationId xmlns:p14="http://schemas.microsoft.com/office/powerpoint/2010/main" val="7156075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0BF4A1-714C-419E-A19F-578DE93BE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91A9BD-D57F-4941-931F-40597AB3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409317"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54DB264-9467-4730-B9E9-C9A97DD66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90128" y="3609527"/>
            <a:ext cx="2458347" cy="4038601"/>
          </a:xfrm>
          <a:prstGeom prst="rect">
            <a:avLst/>
          </a:prstGeom>
          <a:gradFill>
            <a:gsLst>
              <a:gs pos="0">
                <a:schemeClr val="accent5">
                  <a:lumMod val="60000"/>
                  <a:lumOff val="40000"/>
                  <a:alpha val="0"/>
                </a:schemeClr>
              </a:gs>
              <a:gs pos="99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BB097F88-2120-47B4-B891-5B28F66BBD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64227" y="1757079"/>
            <a:ext cx="3900088" cy="4178958"/>
          </a:xfrm>
          <a:custGeom>
            <a:avLst/>
            <a:gdLst>
              <a:gd name="connsiteX0" fmla="*/ 2431956 w 3900088"/>
              <a:gd name="connsiteY0" fmla="*/ 93939 h 4178958"/>
              <a:gd name="connsiteX1" fmla="*/ 3900088 w 3900088"/>
              <a:gd name="connsiteY1" fmla="*/ 2089479 h 4178958"/>
              <a:gd name="connsiteX2" fmla="*/ 1810609 w 3900088"/>
              <a:gd name="connsiteY2" fmla="*/ 4178958 h 4178958"/>
              <a:gd name="connsiteX3" fmla="*/ 77980 w 3900088"/>
              <a:gd name="connsiteY3" fmla="*/ 3257727 h 4178958"/>
              <a:gd name="connsiteX4" fmla="*/ 0 w 3900088"/>
              <a:gd name="connsiteY4" fmla="*/ 3129367 h 4178958"/>
              <a:gd name="connsiteX5" fmla="*/ 831517 w 3900088"/>
              <a:gd name="connsiteY5" fmla="*/ 244059 h 4178958"/>
              <a:gd name="connsiteX6" fmla="*/ 997290 w 3900088"/>
              <a:gd name="connsiteY6" fmla="*/ 164202 h 4178958"/>
              <a:gd name="connsiteX7" fmla="*/ 1810609 w 3900088"/>
              <a:gd name="connsiteY7" fmla="*/ 0 h 4178958"/>
              <a:gd name="connsiteX8" fmla="*/ 2431956 w 3900088"/>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8" h="4178958">
                <a:moveTo>
                  <a:pt x="2431956" y="93939"/>
                </a:moveTo>
                <a:cubicBezTo>
                  <a:pt x="3282517" y="358491"/>
                  <a:pt x="3900088" y="1151865"/>
                  <a:pt x="3900088" y="2089479"/>
                </a:cubicBezTo>
                <a:cubicBezTo>
                  <a:pt x="3900088" y="3243466"/>
                  <a:pt x="2964596" y="4178958"/>
                  <a:pt x="1810609" y="4178958"/>
                </a:cubicBezTo>
                <a:cubicBezTo>
                  <a:pt x="1089367" y="4178958"/>
                  <a:pt x="453475" y="3813531"/>
                  <a:pt x="77980" y="3257727"/>
                </a:cubicBezTo>
                <a:lnTo>
                  <a:pt x="0" y="3129367"/>
                </a:lnTo>
                <a:lnTo>
                  <a:pt x="831517" y="244059"/>
                </a:lnTo>
                <a:lnTo>
                  <a:pt x="997290" y="164202"/>
                </a:lnTo>
                <a:cubicBezTo>
                  <a:pt x="1247271" y="58468"/>
                  <a:pt x="1522112" y="0"/>
                  <a:pt x="1810609" y="0"/>
                </a:cubicBezTo>
                <a:cubicBezTo>
                  <a:pt x="2026982" y="0"/>
                  <a:pt x="2235673" y="32888"/>
                  <a:pt x="2431956" y="93939"/>
                </a:cubicBezTo>
                <a:close/>
              </a:path>
            </a:pathLst>
          </a:custGeom>
          <a:gradFill>
            <a:gsLst>
              <a:gs pos="36000">
                <a:schemeClr val="accent6">
                  <a:lumMod val="60000"/>
                  <a:lumOff val="40000"/>
                  <a:alpha val="6000"/>
                </a:schemeClr>
              </a:gs>
              <a:gs pos="100000">
                <a:schemeClr val="accent6">
                  <a:alpha val="2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BF9338F5-05AB-4DC5-BD1C-1A9F26C38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0099" y="411154"/>
            <a:ext cx="4395601" cy="3581400"/>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E82C11-CECE-1246-8573-28CB24DC1315}"/>
              </a:ext>
            </a:extLst>
          </p:cNvPr>
          <p:cNvSpPr>
            <a:spLocks noGrp="1"/>
          </p:cNvSpPr>
          <p:nvPr>
            <p:ph type="title"/>
          </p:nvPr>
        </p:nvSpPr>
        <p:spPr>
          <a:xfrm>
            <a:off x="457200" y="868280"/>
            <a:ext cx="3390645" cy="3363597"/>
          </a:xfrm>
        </p:spPr>
        <p:txBody>
          <a:bodyPr>
            <a:normAutofit/>
          </a:bodyPr>
          <a:lstStyle/>
          <a:p>
            <a:pPr algn="r"/>
            <a:r>
              <a:rPr lang="en-US" sz="3200">
                <a:solidFill>
                  <a:schemeClr val="bg1"/>
                </a:solidFill>
              </a:rPr>
              <a:t>Selected data</a:t>
            </a:r>
            <a:br>
              <a:rPr lang="en-US" sz="3200">
                <a:solidFill>
                  <a:schemeClr val="bg1"/>
                </a:solidFill>
              </a:rPr>
            </a:br>
            <a:r>
              <a:rPr lang="en-US" sz="3200">
                <a:solidFill>
                  <a:schemeClr val="bg1"/>
                </a:solidFill>
              </a:rPr>
              <a:t>(1/2)</a:t>
            </a:r>
            <a:endParaRPr lang="en-US" sz="3200" dirty="0">
              <a:solidFill>
                <a:schemeClr val="bg1"/>
              </a:solidFill>
            </a:endParaRPr>
          </a:p>
        </p:txBody>
      </p:sp>
      <p:graphicFrame>
        <p:nvGraphicFramePr>
          <p:cNvPr id="4" name="Content Placeholder 3">
            <a:extLst>
              <a:ext uri="{FF2B5EF4-FFF2-40B4-BE49-F238E27FC236}">
                <a16:creationId xmlns:a16="http://schemas.microsoft.com/office/drawing/2014/main" id="{A7BEAD58-45A6-8140-BF52-D0AC3BEB4312}"/>
              </a:ext>
            </a:extLst>
          </p:cNvPr>
          <p:cNvGraphicFramePr>
            <a:graphicFrameLocks noGrp="1"/>
          </p:cNvGraphicFramePr>
          <p:nvPr>
            <p:ph idx="1"/>
            <p:extLst>
              <p:ext uri="{D42A27DB-BD31-4B8C-83A1-F6EECF244321}">
                <p14:modId xmlns:p14="http://schemas.microsoft.com/office/powerpoint/2010/main" val="668927025"/>
              </p:ext>
            </p:extLst>
          </p:nvPr>
        </p:nvGraphicFramePr>
        <p:xfrm>
          <a:off x="4553211" y="175363"/>
          <a:ext cx="7340252" cy="6569310"/>
        </p:xfrm>
        <a:graphic>
          <a:graphicData uri="http://schemas.openxmlformats.org/drawingml/2006/table">
            <a:tbl>
              <a:tblPr firstRow="1" firstCol="1" bandRow="1"/>
              <a:tblGrid>
                <a:gridCol w="1361556">
                  <a:extLst>
                    <a:ext uri="{9D8B030D-6E8A-4147-A177-3AD203B41FA5}">
                      <a16:colId xmlns:a16="http://schemas.microsoft.com/office/drawing/2014/main" val="3424484245"/>
                    </a:ext>
                  </a:extLst>
                </a:gridCol>
                <a:gridCol w="1293579">
                  <a:extLst>
                    <a:ext uri="{9D8B030D-6E8A-4147-A177-3AD203B41FA5}">
                      <a16:colId xmlns:a16="http://schemas.microsoft.com/office/drawing/2014/main" val="1656605800"/>
                    </a:ext>
                  </a:extLst>
                </a:gridCol>
                <a:gridCol w="3297774">
                  <a:extLst>
                    <a:ext uri="{9D8B030D-6E8A-4147-A177-3AD203B41FA5}">
                      <a16:colId xmlns:a16="http://schemas.microsoft.com/office/drawing/2014/main" val="3845160393"/>
                    </a:ext>
                  </a:extLst>
                </a:gridCol>
                <a:gridCol w="1387343">
                  <a:extLst>
                    <a:ext uri="{9D8B030D-6E8A-4147-A177-3AD203B41FA5}">
                      <a16:colId xmlns:a16="http://schemas.microsoft.com/office/drawing/2014/main" val="279637769"/>
                    </a:ext>
                  </a:extLst>
                </a:gridCol>
              </a:tblGrid>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group</a:t>
                      </a:r>
                      <a:endParaRPr lang="en-US" sz="1400" b="0" i="0" u="none" strike="noStrike" dirty="0">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label</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Description</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Variable type</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96427671"/>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Lab</a:t>
                      </a:r>
                      <a:endParaRPr lang="en-US" sz="1400" b="0" i="0" u="none" strike="noStrike" dirty="0">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LBXGLU</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Fasting Glucose (mg/dL)</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144823914"/>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DR1TKCAL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Energy (kcal)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972502971"/>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DR1TPROT</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Protein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677625469"/>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DR1TCARB</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Carbohydrate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150877269"/>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DR1TSUGR</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Total sugars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767930284"/>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DR1TFIBE</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Dietary fiber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482243395"/>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DR1TTFAT</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Total fat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142897198"/>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DR1TSFAT</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Total saturated fatty acids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315159841"/>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DR1TMFAT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Total monounsaturated fatty acids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241111531"/>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DR1TPFAT</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Total polyunsaturated fatty acids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725539871"/>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DR1TCHOL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Cholesterol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001642594"/>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DR1TATOC</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Vitamin E as alpha-tocopherol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832127966"/>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DR1TATOA</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Added alpha-tocopherol Vitamin E (mg)</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986345347"/>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DR1TRET</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Retinol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801042530"/>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DR1TVARA</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Vitamin A - RAE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651114526"/>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DR1TACAR</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Alpha-carotene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628088741"/>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DR1TBCAR</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Beta-carotene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923933215"/>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DR1TCRYP</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Beta-cryptoxanthin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473227912"/>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DR1TLYCO</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Lycopene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810393193"/>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DR1TLZ</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Lutein + zeaxanthin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432829429"/>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DR1TVB1</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Thiamin Vitamin B1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624765350"/>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DR1TVB2</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Riboflavin Vitamin B2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917253103"/>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DR1TNIAC</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Niacin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713897100"/>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DR1TVB6</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Vitamin B6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818596715"/>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DR1TFOLA</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Total folate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427314533"/>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DR1TFA</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Folic acid (mcg)</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894089636"/>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DR1TFF</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Food folate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900284018"/>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DR1TFDFE</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Folate DFE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768647350"/>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DR1TCHL</a:t>
                      </a:r>
                      <a:endParaRPr lang="en-US" sz="1400" b="0" i="0" u="none" strike="noStrike">
                        <a:effectLst/>
                        <a:latin typeface="Arial" panose="020B0604020202020204" pitchFamily="34" charset="0"/>
                      </a:endParaRPr>
                    </a:p>
                  </a:txBody>
                  <a:tcPr marL="40440" marR="40440" marT="5617"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Total choline (mg)</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3503512"/>
                  </a:ext>
                </a:extLst>
              </a:tr>
            </a:tbl>
          </a:graphicData>
        </a:graphic>
      </p:graphicFrame>
    </p:spTree>
    <p:extLst>
      <p:ext uri="{BB962C8B-B14F-4D97-AF65-F5344CB8AC3E}">
        <p14:creationId xmlns:p14="http://schemas.microsoft.com/office/powerpoint/2010/main" val="2358630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0BF4A1-714C-419E-A19F-578DE93BE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91A9BD-D57F-4941-931F-40597AB3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409317"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54DB264-9467-4730-B9E9-C9A97DD66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90128" y="3609527"/>
            <a:ext cx="2458347" cy="4038601"/>
          </a:xfrm>
          <a:prstGeom prst="rect">
            <a:avLst/>
          </a:prstGeom>
          <a:gradFill>
            <a:gsLst>
              <a:gs pos="0">
                <a:schemeClr val="accent5">
                  <a:lumMod val="60000"/>
                  <a:lumOff val="40000"/>
                  <a:alpha val="0"/>
                </a:schemeClr>
              </a:gs>
              <a:gs pos="99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BB097F88-2120-47B4-B891-5B28F66BBD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64227" y="1757079"/>
            <a:ext cx="3900088" cy="4178958"/>
          </a:xfrm>
          <a:custGeom>
            <a:avLst/>
            <a:gdLst>
              <a:gd name="connsiteX0" fmla="*/ 2431956 w 3900088"/>
              <a:gd name="connsiteY0" fmla="*/ 93939 h 4178958"/>
              <a:gd name="connsiteX1" fmla="*/ 3900088 w 3900088"/>
              <a:gd name="connsiteY1" fmla="*/ 2089479 h 4178958"/>
              <a:gd name="connsiteX2" fmla="*/ 1810609 w 3900088"/>
              <a:gd name="connsiteY2" fmla="*/ 4178958 h 4178958"/>
              <a:gd name="connsiteX3" fmla="*/ 77980 w 3900088"/>
              <a:gd name="connsiteY3" fmla="*/ 3257727 h 4178958"/>
              <a:gd name="connsiteX4" fmla="*/ 0 w 3900088"/>
              <a:gd name="connsiteY4" fmla="*/ 3129367 h 4178958"/>
              <a:gd name="connsiteX5" fmla="*/ 831517 w 3900088"/>
              <a:gd name="connsiteY5" fmla="*/ 244059 h 4178958"/>
              <a:gd name="connsiteX6" fmla="*/ 997290 w 3900088"/>
              <a:gd name="connsiteY6" fmla="*/ 164202 h 4178958"/>
              <a:gd name="connsiteX7" fmla="*/ 1810609 w 3900088"/>
              <a:gd name="connsiteY7" fmla="*/ 0 h 4178958"/>
              <a:gd name="connsiteX8" fmla="*/ 2431956 w 3900088"/>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8" h="4178958">
                <a:moveTo>
                  <a:pt x="2431956" y="93939"/>
                </a:moveTo>
                <a:cubicBezTo>
                  <a:pt x="3282517" y="358491"/>
                  <a:pt x="3900088" y="1151865"/>
                  <a:pt x="3900088" y="2089479"/>
                </a:cubicBezTo>
                <a:cubicBezTo>
                  <a:pt x="3900088" y="3243466"/>
                  <a:pt x="2964596" y="4178958"/>
                  <a:pt x="1810609" y="4178958"/>
                </a:cubicBezTo>
                <a:cubicBezTo>
                  <a:pt x="1089367" y="4178958"/>
                  <a:pt x="453475" y="3813531"/>
                  <a:pt x="77980" y="3257727"/>
                </a:cubicBezTo>
                <a:lnTo>
                  <a:pt x="0" y="3129367"/>
                </a:lnTo>
                <a:lnTo>
                  <a:pt x="831517" y="244059"/>
                </a:lnTo>
                <a:lnTo>
                  <a:pt x="997290" y="164202"/>
                </a:lnTo>
                <a:cubicBezTo>
                  <a:pt x="1247271" y="58468"/>
                  <a:pt x="1522112" y="0"/>
                  <a:pt x="1810609" y="0"/>
                </a:cubicBezTo>
                <a:cubicBezTo>
                  <a:pt x="2026982" y="0"/>
                  <a:pt x="2235673" y="32888"/>
                  <a:pt x="2431956" y="93939"/>
                </a:cubicBezTo>
                <a:close/>
              </a:path>
            </a:pathLst>
          </a:custGeom>
          <a:gradFill>
            <a:gsLst>
              <a:gs pos="36000">
                <a:schemeClr val="accent6">
                  <a:lumMod val="60000"/>
                  <a:lumOff val="40000"/>
                  <a:alpha val="6000"/>
                </a:schemeClr>
              </a:gs>
              <a:gs pos="100000">
                <a:schemeClr val="accent6">
                  <a:alpha val="2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BF9338F5-05AB-4DC5-BD1C-1A9F26C38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0099" y="411154"/>
            <a:ext cx="4395601" cy="3581400"/>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E82C11-CECE-1246-8573-28CB24DC1315}"/>
              </a:ext>
            </a:extLst>
          </p:cNvPr>
          <p:cNvSpPr>
            <a:spLocks noGrp="1"/>
          </p:cNvSpPr>
          <p:nvPr>
            <p:ph type="title"/>
          </p:nvPr>
        </p:nvSpPr>
        <p:spPr>
          <a:xfrm>
            <a:off x="457200" y="868280"/>
            <a:ext cx="3390645" cy="3363597"/>
          </a:xfrm>
        </p:spPr>
        <p:txBody>
          <a:bodyPr>
            <a:normAutofit/>
          </a:bodyPr>
          <a:lstStyle/>
          <a:p>
            <a:pPr algn="r"/>
            <a:r>
              <a:rPr lang="en-US" sz="3200" dirty="0">
                <a:solidFill>
                  <a:schemeClr val="bg1"/>
                </a:solidFill>
              </a:rPr>
              <a:t>Selected data</a:t>
            </a:r>
            <a:br>
              <a:rPr lang="en-US" sz="3200" dirty="0">
                <a:solidFill>
                  <a:schemeClr val="bg1"/>
                </a:solidFill>
              </a:rPr>
            </a:br>
            <a:r>
              <a:rPr lang="en-US" sz="3200" dirty="0">
                <a:solidFill>
                  <a:schemeClr val="bg1"/>
                </a:solidFill>
              </a:rPr>
              <a:t>(2/2)</a:t>
            </a:r>
          </a:p>
        </p:txBody>
      </p:sp>
      <p:graphicFrame>
        <p:nvGraphicFramePr>
          <p:cNvPr id="12" name="Content Placeholder 3">
            <a:extLst>
              <a:ext uri="{FF2B5EF4-FFF2-40B4-BE49-F238E27FC236}">
                <a16:creationId xmlns:a16="http://schemas.microsoft.com/office/drawing/2014/main" id="{C43F572B-C617-334C-9527-73D3DF6EC36F}"/>
              </a:ext>
            </a:extLst>
          </p:cNvPr>
          <p:cNvGraphicFramePr>
            <a:graphicFrameLocks noGrp="1"/>
          </p:cNvGraphicFramePr>
          <p:nvPr>
            <p:ph idx="1"/>
            <p:extLst>
              <p:ext uri="{D42A27DB-BD31-4B8C-83A1-F6EECF244321}">
                <p14:modId xmlns:p14="http://schemas.microsoft.com/office/powerpoint/2010/main" val="1887040332"/>
              </p:ext>
            </p:extLst>
          </p:nvPr>
        </p:nvGraphicFramePr>
        <p:xfrm>
          <a:off x="4553211" y="670140"/>
          <a:ext cx="7340252" cy="5474425"/>
        </p:xfrm>
        <a:graphic>
          <a:graphicData uri="http://schemas.openxmlformats.org/drawingml/2006/table">
            <a:tbl>
              <a:tblPr firstRow="1" firstCol="1" bandRow="1"/>
              <a:tblGrid>
                <a:gridCol w="1361556">
                  <a:extLst>
                    <a:ext uri="{9D8B030D-6E8A-4147-A177-3AD203B41FA5}">
                      <a16:colId xmlns:a16="http://schemas.microsoft.com/office/drawing/2014/main" val="3424484245"/>
                    </a:ext>
                  </a:extLst>
                </a:gridCol>
                <a:gridCol w="1293579">
                  <a:extLst>
                    <a:ext uri="{9D8B030D-6E8A-4147-A177-3AD203B41FA5}">
                      <a16:colId xmlns:a16="http://schemas.microsoft.com/office/drawing/2014/main" val="1656605800"/>
                    </a:ext>
                  </a:extLst>
                </a:gridCol>
                <a:gridCol w="3297774">
                  <a:extLst>
                    <a:ext uri="{9D8B030D-6E8A-4147-A177-3AD203B41FA5}">
                      <a16:colId xmlns:a16="http://schemas.microsoft.com/office/drawing/2014/main" val="3845160393"/>
                    </a:ext>
                  </a:extLst>
                </a:gridCol>
                <a:gridCol w="1387343">
                  <a:extLst>
                    <a:ext uri="{9D8B030D-6E8A-4147-A177-3AD203B41FA5}">
                      <a16:colId xmlns:a16="http://schemas.microsoft.com/office/drawing/2014/main" val="279637769"/>
                    </a:ext>
                  </a:extLst>
                </a:gridCol>
              </a:tblGrid>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group</a:t>
                      </a:r>
                      <a:endParaRPr lang="en-US" sz="1400" b="0" i="0" u="none" strike="noStrike" dirty="0">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label</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Description</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Variable type</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96427671"/>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DR1TB12A</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Added vitamin B12 (mcg)</a:t>
                      </a:r>
                      <a:endParaRPr lang="en-US" sz="1400" b="0" i="0" u="none" strike="noStrike">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dirty="0">
                        <a:effectLst/>
                        <a:latin typeface="Arial" panose="020B0604020202020204" pitchFamily="34" charset="0"/>
                      </a:endParaRPr>
                    </a:p>
                  </a:txBody>
                  <a:tcPr marL="40440" marR="40440" marT="5617"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037081200"/>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DR1TVC</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Vitamin C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480221389"/>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DR1TVD</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Vitamin D - D2 + D3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387696748"/>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DR1TVK</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Vitamin K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935530524"/>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DR1TCALC</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Calcium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581939183"/>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DR1TPHOS</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Phosphorus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479157634"/>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DR1TMAGN</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Magnesium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940498124"/>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DR1TIRON</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Iron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794157296"/>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DR1TZINC</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Zinc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29443084"/>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DR1TCOPP</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Copper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478143129"/>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DR1TSODI</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Sodium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634940104"/>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DR1TPOTA</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Potassium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56403619"/>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DR1TSELE</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Selenium (mcg)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578759579"/>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DR1TCAFF</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Caffeine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217582777"/>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DR1TTHEO</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Theobromine (mg)</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4107407381"/>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DR1TALCO</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Alcohol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357792999"/>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DR1TMOIS</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Moisture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450046202"/>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DR1BWATZ</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Total bottled water drank yesterday (gm)</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3778615077"/>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DBQ095Z</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Type of table salt used</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Categorical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4127017119"/>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DBD100</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How often add salt to food at table</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Categorical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781115565"/>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DRQSPREP</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Salt used in preparation</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Categorical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1950820394"/>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Diet</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DR1TWS</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Tap water source</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Categorical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619730049"/>
                  </a:ext>
                </a:extLst>
              </a:tr>
              <a:tr h="121389">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Demography</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RIDAGEYR</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Age in years</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Numerical</a:t>
                      </a:r>
                      <a:endParaRPr lang="en-US" sz="1400" b="0" i="0" u="none" strike="noStrike">
                        <a:effectLst/>
                        <a:latin typeface="Arial" panose="020B0604020202020204" pitchFamily="34" charset="0"/>
                      </a:endParaRPr>
                    </a:p>
                  </a:txBody>
                  <a:tcPr marL="40440" marR="40440" marT="5617" marB="0" anchor="b">
                    <a:lnL>
                      <a:noFill/>
                    </a:lnL>
                    <a:lnR>
                      <a:noFill/>
                    </a:lnR>
                    <a:lnT>
                      <a:noFill/>
                    </a:lnT>
                    <a:lnB>
                      <a:noFill/>
                    </a:lnB>
                  </a:tcPr>
                </a:tc>
                <a:extLst>
                  <a:ext uri="{0D108BD9-81ED-4DB2-BD59-A6C34878D82A}">
                    <a16:rowId xmlns:a16="http://schemas.microsoft.com/office/drawing/2014/main" val="2618510176"/>
                  </a:ext>
                </a:extLst>
              </a:tr>
              <a:tr h="121389">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Demography</a:t>
                      </a:r>
                      <a:endParaRPr lang="en-US" sz="1400" b="0" i="0" u="none" strike="noStrike">
                        <a:effectLst/>
                        <a:latin typeface="Arial" panose="020B0604020202020204" pitchFamily="34" charset="0"/>
                      </a:endParaRPr>
                    </a:p>
                  </a:txBody>
                  <a:tcPr marL="40440" marR="40440" marT="561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RIAGENDR</a:t>
                      </a:r>
                      <a:endParaRPr lang="en-US" sz="1400" b="0" i="0" u="none" strike="noStrike">
                        <a:effectLst/>
                        <a:latin typeface="Arial" panose="020B0604020202020204" pitchFamily="34" charset="0"/>
                      </a:endParaRPr>
                    </a:p>
                  </a:txBody>
                  <a:tcPr marL="40440" marR="40440" marT="561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Gender</a:t>
                      </a:r>
                      <a:endParaRPr lang="en-US" sz="1400" b="0" i="0" u="none" strike="noStrike">
                        <a:effectLst/>
                        <a:latin typeface="Arial" panose="020B0604020202020204" pitchFamily="34" charset="0"/>
                      </a:endParaRPr>
                    </a:p>
                  </a:txBody>
                  <a:tcPr marL="40440" marR="40440" marT="561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l" fontAlgn="b">
                        <a:spcBef>
                          <a:spcPts val="0"/>
                        </a:spcBef>
                        <a:spcAft>
                          <a:spcPts val="0"/>
                        </a:spcAft>
                      </a:pPr>
                      <a:r>
                        <a:rPr lang="en-US" sz="1400" b="0" i="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Categorical</a:t>
                      </a:r>
                      <a:endParaRPr lang="en-US" sz="1400" b="0" i="0" u="none" strike="noStrike" dirty="0">
                        <a:effectLst/>
                        <a:latin typeface="Arial" panose="020B0604020202020204" pitchFamily="34" charset="0"/>
                      </a:endParaRPr>
                    </a:p>
                  </a:txBody>
                  <a:tcPr marL="40440" marR="40440" marT="5617"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55805302"/>
                  </a:ext>
                </a:extLst>
              </a:tr>
            </a:tbl>
          </a:graphicData>
        </a:graphic>
      </p:graphicFrame>
    </p:spTree>
    <p:extLst>
      <p:ext uri="{BB962C8B-B14F-4D97-AF65-F5344CB8AC3E}">
        <p14:creationId xmlns:p14="http://schemas.microsoft.com/office/powerpoint/2010/main" val="953124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51160B-EEE2-D949-8493-963158C3ACD2}"/>
              </a:ext>
            </a:extLst>
          </p:cNvPr>
          <p:cNvSpPr>
            <a:spLocks noGrp="1"/>
          </p:cNvSpPr>
          <p:nvPr>
            <p:ph type="title"/>
          </p:nvPr>
        </p:nvSpPr>
        <p:spPr/>
        <p:txBody>
          <a:bodyPr/>
          <a:lstStyle/>
          <a:p>
            <a:r>
              <a:rPr lang="en-US" dirty="0"/>
              <a:t>Exploratory data analysis</a:t>
            </a:r>
            <a:br>
              <a:rPr lang="en-US" dirty="0"/>
            </a:br>
            <a:r>
              <a:rPr lang="en-US" sz="2400" b="0" dirty="0"/>
              <a:t>fasting blood glucose</a:t>
            </a:r>
          </a:p>
        </p:txBody>
      </p:sp>
      <p:pic>
        <p:nvPicPr>
          <p:cNvPr id="7" name="Picture 2">
            <a:extLst>
              <a:ext uri="{FF2B5EF4-FFF2-40B4-BE49-F238E27FC236}">
                <a16:creationId xmlns:a16="http://schemas.microsoft.com/office/drawing/2014/main" id="{978F43C1-41D3-EF4D-81F7-CE741F448333}"/>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7078671" y="3741783"/>
            <a:ext cx="4617334" cy="2265106"/>
          </a:xfrm>
          <a:prstGeom prst="rect">
            <a:avLst/>
          </a:prstGeom>
          <a:noFill/>
          <a:extLst>
            <a:ext uri="{909E8E84-426E-40DD-AFC4-6F175D3DCCD1}">
              <a14:hiddenFill xmlns:a14="http://schemas.microsoft.com/office/drawing/2010/main">
                <a:solidFill>
                  <a:srgbClr val="FFFFFF"/>
                </a:solidFill>
              </a14:hiddenFill>
            </a:ext>
          </a:extLst>
        </p:spPr>
      </p:pic>
      <p:pic>
        <p:nvPicPr>
          <p:cNvPr id="8" name="Content Placeholder 7" descr="A picture containing drawing&#10;&#10;Description automatically generated">
            <a:extLst>
              <a:ext uri="{FF2B5EF4-FFF2-40B4-BE49-F238E27FC236}">
                <a16:creationId xmlns:a16="http://schemas.microsoft.com/office/drawing/2014/main" id="{B5C3ACA6-88DD-AD49-BA17-AA97A0F8B6D2}"/>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62143" y="1946485"/>
            <a:ext cx="6703114" cy="4207860"/>
          </a:xfrm>
          <a:prstGeom prst="rect">
            <a:avLst/>
          </a:prstGeom>
          <a:noFill/>
          <a:ln>
            <a:noFill/>
          </a:ln>
        </p:spPr>
      </p:pic>
      <p:graphicFrame>
        <p:nvGraphicFramePr>
          <p:cNvPr id="9" name="Table 8">
            <a:extLst>
              <a:ext uri="{FF2B5EF4-FFF2-40B4-BE49-F238E27FC236}">
                <a16:creationId xmlns:a16="http://schemas.microsoft.com/office/drawing/2014/main" id="{80088C56-162E-2E44-84B7-380915C93B8E}"/>
              </a:ext>
            </a:extLst>
          </p:cNvPr>
          <p:cNvGraphicFramePr>
            <a:graphicFrameLocks noGrp="1"/>
          </p:cNvGraphicFramePr>
          <p:nvPr>
            <p:extLst>
              <p:ext uri="{D42A27DB-BD31-4B8C-83A1-F6EECF244321}">
                <p14:modId xmlns:p14="http://schemas.microsoft.com/office/powerpoint/2010/main" val="556684194"/>
              </p:ext>
            </p:extLst>
          </p:nvPr>
        </p:nvGraphicFramePr>
        <p:xfrm>
          <a:off x="4664765" y="3043133"/>
          <a:ext cx="1651000" cy="1727200"/>
        </p:xfrm>
        <a:graphic>
          <a:graphicData uri="http://schemas.openxmlformats.org/drawingml/2006/table">
            <a:tbl>
              <a:tblPr firstRow="1" firstCol="1" bandRow="1">
                <a:tableStyleId>{5940675A-B579-460E-94D1-54222C63F5DA}</a:tableStyleId>
              </a:tblPr>
              <a:tblGrid>
                <a:gridCol w="825500">
                  <a:extLst>
                    <a:ext uri="{9D8B030D-6E8A-4147-A177-3AD203B41FA5}">
                      <a16:colId xmlns:a16="http://schemas.microsoft.com/office/drawing/2014/main" val="2329253516"/>
                    </a:ext>
                  </a:extLst>
                </a:gridCol>
                <a:gridCol w="825500">
                  <a:extLst>
                    <a:ext uri="{9D8B030D-6E8A-4147-A177-3AD203B41FA5}">
                      <a16:colId xmlns:a16="http://schemas.microsoft.com/office/drawing/2014/main" val="2362122315"/>
                    </a:ext>
                  </a:extLst>
                </a:gridCol>
              </a:tblGrid>
              <a:tr h="215900">
                <a:tc>
                  <a:txBody>
                    <a:bodyPr/>
                    <a:lstStyle/>
                    <a:p>
                      <a:pPr marL="0" marR="0">
                        <a:spcBef>
                          <a:spcPts val="0"/>
                        </a:spcBef>
                        <a:spcAft>
                          <a:spcPts val="0"/>
                        </a:spcAft>
                      </a:pPr>
                      <a:r>
                        <a:rPr lang="en-US" sz="1200">
                          <a:effectLst/>
                        </a:rPr>
                        <a:t>count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spcBef>
                          <a:spcPts val="0"/>
                        </a:spcBef>
                        <a:spcAft>
                          <a:spcPts val="0"/>
                        </a:spcAft>
                      </a:pPr>
                      <a:r>
                        <a:rPr lang="en-US" sz="1200">
                          <a:effectLst/>
                        </a:rPr>
                        <a:t>1973</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720893196"/>
                  </a:ext>
                </a:extLst>
              </a:tr>
              <a:tr h="215900">
                <a:tc>
                  <a:txBody>
                    <a:bodyPr/>
                    <a:lstStyle/>
                    <a:p>
                      <a:pPr marL="0" marR="0">
                        <a:spcBef>
                          <a:spcPts val="0"/>
                        </a:spcBef>
                        <a:spcAft>
                          <a:spcPts val="0"/>
                        </a:spcAft>
                      </a:pPr>
                      <a:r>
                        <a:rPr lang="en-US" sz="1200">
                          <a:effectLst/>
                        </a:rPr>
                        <a:t>mean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spcBef>
                          <a:spcPts val="0"/>
                        </a:spcBef>
                        <a:spcAft>
                          <a:spcPts val="0"/>
                        </a:spcAft>
                      </a:pPr>
                      <a:r>
                        <a:rPr lang="en-US" sz="1200">
                          <a:effectLst/>
                        </a:rPr>
                        <a:t>104.2</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934120278"/>
                  </a:ext>
                </a:extLst>
              </a:tr>
              <a:tr h="215900">
                <a:tc>
                  <a:txBody>
                    <a:bodyPr/>
                    <a:lstStyle/>
                    <a:p>
                      <a:pPr marL="0" marR="0">
                        <a:spcBef>
                          <a:spcPts val="0"/>
                        </a:spcBef>
                        <a:spcAft>
                          <a:spcPts val="0"/>
                        </a:spcAft>
                      </a:pPr>
                      <a:r>
                        <a:rPr lang="en-US" sz="1200">
                          <a:effectLst/>
                        </a:rPr>
                        <a:t>std</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spcBef>
                          <a:spcPts val="0"/>
                        </a:spcBef>
                        <a:spcAft>
                          <a:spcPts val="0"/>
                        </a:spcAft>
                      </a:pPr>
                      <a:r>
                        <a:rPr lang="en-US" sz="1200">
                          <a:effectLst/>
                        </a:rPr>
                        <a:t>30.6</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675504965"/>
                  </a:ext>
                </a:extLst>
              </a:tr>
              <a:tr h="215900">
                <a:tc>
                  <a:txBody>
                    <a:bodyPr/>
                    <a:lstStyle/>
                    <a:p>
                      <a:pPr marL="0" marR="0">
                        <a:spcBef>
                          <a:spcPts val="0"/>
                        </a:spcBef>
                        <a:spcAft>
                          <a:spcPts val="0"/>
                        </a:spcAft>
                      </a:pPr>
                      <a:r>
                        <a:rPr lang="en-US" sz="1200">
                          <a:effectLst/>
                        </a:rPr>
                        <a:t>min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spcBef>
                          <a:spcPts val="0"/>
                        </a:spcBef>
                        <a:spcAft>
                          <a:spcPts val="0"/>
                        </a:spcAft>
                      </a:pPr>
                      <a:r>
                        <a:rPr lang="en-US" sz="1200">
                          <a:effectLst/>
                        </a:rPr>
                        <a:t>51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477149141"/>
                  </a:ext>
                </a:extLst>
              </a:tr>
              <a:tr h="215900">
                <a:tc>
                  <a:txBody>
                    <a:bodyPr/>
                    <a:lstStyle/>
                    <a:p>
                      <a:pPr marL="0" marR="0">
                        <a:spcBef>
                          <a:spcPts val="0"/>
                        </a:spcBef>
                        <a:spcAft>
                          <a:spcPts val="0"/>
                        </a:spcAft>
                      </a:pPr>
                      <a:r>
                        <a:rPr lang="en-US" sz="1200">
                          <a:effectLst/>
                        </a:rPr>
                        <a:t>25%</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spcBef>
                          <a:spcPts val="0"/>
                        </a:spcBef>
                        <a:spcAft>
                          <a:spcPts val="0"/>
                        </a:spcAft>
                      </a:pPr>
                      <a:r>
                        <a:rPr lang="en-US" sz="1200">
                          <a:effectLst/>
                        </a:rPr>
                        <a:t>91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864245954"/>
                  </a:ext>
                </a:extLst>
              </a:tr>
              <a:tr h="215900">
                <a:tc>
                  <a:txBody>
                    <a:bodyPr/>
                    <a:lstStyle/>
                    <a:p>
                      <a:pPr marL="0" marR="0">
                        <a:spcBef>
                          <a:spcPts val="0"/>
                        </a:spcBef>
                        <a:spcAft>
                          <a:spcPts val="0"/>
                        </a:spcAft>
                      </a:pPr>
                      <a:r>
                        <a:rPr lang="en-US" sz="1200">
                          <a:effectLst/>
                        </a:rPr>
                        <a:t>50%</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spcBef>
                          <a:spcPts val="0"/>
                        </a:spcBef>
                        <a:spcAft>
                          <a:spcPts val="0"/>
                        </a:spcAft>
                      </a:pPr>
                      <a:r>
                        <a:rPr lang="en-US" sz="1200">
                          <a:effectLst/>
                        </a:rPr>
                        <a:t>97</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333315137"/>
                  </a:ext>
                </a:extLst>
              </a:tr>
              <a:tr h="215900">
                <a:tc>
                  <a:txBody>
                    <a:bodyPr/>
                    <a:lstStyle/>
                    <a:p>
                      <a:pPr marL="0" marR="0">
                        <a:spcBef>
                          <a:spcPts val="0"/>
                        </a:spcBef>
                        <a:spcAft>
                          <a:spcPts val="0"/>
                        </a:spcAft>
                      </a:pPr>
                      <a:r>
                        <a:rPr lang="en-US" sz="1200">
                          <a:effectLst/>
                        </a:rPr>
                        <a:t>75%</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spcBef>
                          <a:spcPts val="0"/>
                        </a:spcBef>
                        <a:spcAft>
                          <a:spcPts val="0"/>
                        </a:spcAft>
                      </a:pPr>
                      <a:r>
                        <a:rPr lang="en-US" sz="1200">
                          <a:effectLst/>
                        </a:rPr>
                        <a:t>105</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324794501"/>
                  </a:ext>
                </a:extLst>
              </a:tr>
              <a:tr h="215900">
                <a:tc>
                  <a:txBody>
                    <a:bodyPr/>
                    <a:lstStyle/>
                    <a:p>
                      <a:pPr marL="0" marR="0">
                        <a:spcBef>
                          <a:spcPts val="0"/>
                        </a:spcBef>
                        <a:spcAft>
                          <a:spcPts val="0"/>
                        </a:spcAft>
                      </a:pPr>
                      <a:r>
                        <a:rPr lang="en-US" sz="1200">
                          <a:effectLst/>
                        </a:rPr>
                        <a:t>max</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spcBef>
                          <a:spcPts val="0"/>
                        </a:spcBef>
                        <a:spcAft>
                          <a:spcPts val="0"/>
                        </a:spcAft>
                      </a:pPr>
                      <a:r>
                        <a:rPr lang="en-US" sz="1200" dirty="0">
                          <a:effectLst/>
                        </a:rPr>
                        <a:t>405</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648125597"/>
                  </a:ext>
                </a:extLst>
              </a:tr>
            </a:tbl>
          </a:graphicData>
        </a:graphic>
      </p:graphicFrame>
      <p:graphicFrame>
        <p:nvGraphicFramePr>
          <p:cNvPr id="10" name="Table 10">
            <a:extLst>
              <a:ext uri="{FF2B5EF4-FFF2-40B4-BE49-F238E27FC236}">
                <a16:creationId xmlns:a16="http://schemas.microsoft.com/office/drawing/2014/main" id="{BC0082F6-0504-2144-BF53-F07D8A43B83D}"/>
              </a:ext>
            </a:extLst>
          </p:cNvPr>
          <p:cNvGraphicFramePr>
            <a:graphicFrameLocks noGrp="1"/>
          </p:cNvGraphicFramePr>
          <p:nvPr>
            <p:extLst>
              <p:ext uri="{D42A27DB-BD31-4B8C-83A1-F6EECF244321}">
                <p14:modId xmlns:p14="http://schemas.microsoft.com/office/powerpoint/2010/main" val="1930071211"/>
              </p:ext>
            </p:extLst>
          </p:nvPr>
        </p:nvGraphicFramePr>
        <p:xfrm>
          <a:off x="7245388" y="1937143"/>
          <a:ext cx="4283901" cy="1463040"/>
        </p:xfrm>
        <a:graphic>
          <a:graphicData uri="http://schemas.openxmlformats.org/drawingml/2006/table">
            <a:tbl>
              <a:tblPr firstRow="1" bandRow="1">
                <a:tableStyleId>{93296810-A885-4BE3-A3E7-6D5BEEA58F35}</a:tableStyleId>
              </a:tblPr>
              <a:tblGrid>
                <a:gridCol w="1427967">
                  <a:extLst>
                    <a:ext uri="{9D8B030D-6E8A-4147-A177-3AD203B41FA5}">
                      <a16:colId xmlns:a16="http://schemas.microsoft.com/office/drawing/2014/main" val="1315957477"/>
                    </a:ext>
                  </a:extLst>
                </a:gridCol>
                <a:gridCol w="1427967">
                  <a:extLst>
                    <a:ext uri="{9D8B030D-6E8A-4147-A177-3AD203B41FA5}">
                      <a16:colId xmlns:a16="http://schemas.microsoft.com/office/drawing/2014/main" val="4156987018"/>
                    </a:ext>
                  </a:extLst>
                </a:gridCol>
                <a:gridCol w="1427967">
                  <a:extLst>
                    <a:ext uri="{9D8B030D-6E8A-4147-A177-3AD203B41FA5}">
                      <a16:colId xmlns:a16="http://schemas.microsoft.com/office/drawing/2014/main" val="703949523"/>
                    </a:ext>
                  </a:extLst>
                </a:gridCol>
              </a:tblGrid>
              <a:tr h="329829">
                <a:tc>
                  <a:txBody>
                    <a:bodyPr/>
                    <a:lstStyle/>
                    <a:p>
                      <a:pPr algn="ctr"/>
                      <a:r>
                        <a:rPr lang="en-US" sz="1200" dirty="0"/>
                        <a:t>Group</a:t>
                      </a:r>
                    </a:p>
                  </a:txBody>
                  <a:tcPr/>
                </a:tc>
                <a:tc>
                  <a:txBody>
                    <a:bodyPr/>
                    <a:lstStyle/>
                    <a:p>
                      <a:pPr algn="ctr"/>
                      <a:r>
                        <a:rPr lang="en-US" sz="1200" dirty="0"/>
                        <a:t>Fasting blood glucose (mg/dL)</a:t>
                      </a:r>
                    </a:p>
                  </a:txBody>
                  <a:tcPr/>
                </a:tc>
                <a:tc>
                  <a:txBody>
                    <a:bodyPr/>
                    <a:lstStyle/>
                    <a:p>
                      <a:pPr algn="ctr"/>
                      <a:r>
                        <a:rPr lang="en-US" sz="1200" dirty="0"/>
                        <a:t>High fasting blood glucose</a:t>
                      </a:r>
                    </a:p>
                    <a:p>
                      <a:pPr algn="ctr"/>
                      <a:r>
                        <a:rPr lang="en-US" sz="1200" dirty="0"/>
                        <a:t>Classification</a:t>
                      </a:r>
                    </a:p>
                  </a:txBody>
                  <a:tcPr/>
                </a:tc>
                <a:extLst>
                  <a:ext uri="{0D108BD9-81ED-4DB2-BD59-A6C34878D82A}">
                    <a16:rowId xmlns:a16="http://schemas.microsoft.com/office/drawing/2014/main" val="598389130"/>
                  </a:ext>
                </a:extLst>
              </a:tr>
              <a:tr h="191091">
                <a:tc>
                  <a:txBody>
                    <a:bodyPr/>
                    <a:lstStyle/>
                    <a:p>
                      <a:pPr algn="ctr"/>
                      <a:r>
                        <a:rPr lang="en-US" sz="1200" dirty="0"/>
                        <a:t>Normal</a:t>
                      </a:r>
                    </a:p>
                  </a:txBody>
                  <a:tcPr/>
                </a:tc>
                <a:tc>
                  <a:txBody>
                    <a:bodyPr/>
                    <a:lstStyle/>
                    <a:p>
                      <a:pPr algn="ctr"/>
                      <a:r>
                        <a:rPr lang="en-US" sz="1200" dirty="0"/>
                        <a:t>&lt;100</a:t>
                      </a:r>
                    </a:p>
                  </a:txBody>
                  <a:tcPr/>
                </a:tc>
                <a:tc>
                  <a:txBody>
                    <a:bodyPr/>
                    <a:lstStyle/>
                    <a:p>
                      <a:pPr algn="ctr"/>
                      <a:r>
                        <a:rPr lang="en-US" sz="1200" dirty="0"/>
                        <a:t>No</a:t>
                      </a:r>
                    </a:p>
                  </a:txBody>
                  <a:tcPr/>
                </a:tc>
                <a:extLst>
                  <a:ext uri="{0D108BD9-81ED-4DB2-BD59-A6C34878D82A}">
                    <a16:rowId xmlns:a16="http://schemas.microsoft.com/office/drawing/2014/main" val="771488448"/>
                  </a:ext>
                </a:extLst>
              </a:tr>
              <a:tr h="191091">
                <a:tc>
                  <a:txBody>
                    <a:bodyPr/>
                    <a:lstStyle/>
                    <a:p>
                      <a:pPr algn="ctr"/>
                      <a:r>
                        <a:rPr lang="en-US" sz="1200" dirty="0"/>
                        <a:t>Pre-diabetes</a:t>
                      </a:r>
                    </a:p>
                  </a:txBody>
                  <a:tcPr/>
                </a:tc>
                <a:tc>
                  <a:txBody>
                    <a:bodyPr/>
                    <a:lstStyle/>
                    <a:p>
                      <a:pPr algn="ctr"/>
                      <a:r>
                        <a:rPr lang="en-US" sz="1200" dirty="0"/>
                        <a:t>100-125</a:t>
                      </a:r>
                    </a:p>
                  </a:txBody>
                  <a:tcPr/>
                </a:tc>
                <a:tc rowSpan="2">
                  <a:txBody>
                    <a:bodyPr/>
                    <a:lstStyle/>
                    <a:p>
                      <a:pPr algn="ctr"/>
                      <a:r>
                        <a:rPr lang="en-US" sz="1200" dirty="0"/>
                        <a:t>Yes</a:t>
                      </a:r>
                    </a:p>
                  </a:txBody>
                  <a:tcPr/>
                </a:tc>
                <a:extLst>
                  <a:ext uri="{0D108BD9-81ED-4DB2-BD59-A6C34878D82A}">
                    <a16:rowId xmlns:a16="http://schemas.microsoft.com/office/drawing/2014/main" val="3180875597"/>
                  </a:ext>
                </a:extLst>
              </a:tr>
              <a:tr h="191091">
                <a:tc>
                  <a:txBody>
                    <a:bodyPr/>
                    <a:lstStyle/>
                    <a:p>
                      <a:pPr algn="ctr"/>
                      <a:r>
                        <a:rPr lang="en-US" sz="1200" dirty="0"/>
                        <a:t>Diabetes</a:t>
                      </a:r>
                    </a:p>
                  </a:txBody>
                  <a:tcPr/>
                </a:tc>
                <a:tc>
                  <a:txBody>
                    <a:bodyPr/>
                    <a:lstStyle/>
                    <a:p>
                      <a:pPr algn="ctr"/>
                      <a:r>
                        <a:rPr lang="en-US" sz="1200" dirty="0"/>
                        <a:t>&gt;126</a:t>
                      </a:r>
                    </a:p>
                  </a:txBody>
                  <a:tcPr/>
                </a:tc>
                <a:tc vMerge="1">
                  <a:txBody>
                    <a:bodyPr/>
                    <a:lstStyle/>
                    <a:p>
                      <a:endParaRPr lang="en-US" sz="1200" dirty="0"/>
                    </a:p>
                  </a:txBody>
                  <a:tcPr/>
                </a:tc>
                <a:extLst>
                  <a:ext uri="{0D108BD9-81ED-4DB2-BD59-A6C34878D82A}">
                    <a16:rowId xmlns:a16="http://schemas.microsoft.com/office/drawing/2014/main" val="3716807243"/>
                  </a:ext>
                </a:extLst>
              </a:tr>
            </a:tbl>
          </a:graphicData>
        </a:graphic>
      </p:graphicFrame>
    </p:spTree>
    <p:extLst>
      <p:ext uri="{BB962C8B-B14F-4D97-AF65-F5344CB8AC3E}">
        <p14:creationId xmlns:p14="http://schemas.microsoft.com/office/powerpoint/2010/main" val="3692946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51160B-EEE2-D949-8493-963158C3ACD2}"/>
              </a:ext>
            </a:extLst>
          </p:cNvPr>
          <p:cNvSpPr>
            <a:spLocks noGrp="1"/>
          </p:cNvSpPr>
          <p:nvPr>
            <p:ph type="title"/>
          </p:nvPr>
        </p:nvSpPr>
        <p:spPr/>
        <p:txBody>
          <a:bodyPr/>
          <a:lstStyle/>
          <a:p>
            <a:r>
              <a:rPr lang="en-US" dirty="0"/>
              <a:t>Exploratory data analysis</a:t>
            </a:r>
            <a:br>
              <a:rPr lang="en-US" dirty="0"/>
            </a:br>
            <a:r>
              <a:rPr lang="en-US" sz="2400" b="0" dirty="0"/>
              <a:t>fasting blood glucose vs. Age</a:t>
            </a:r>
          </a:p>
        </p:txBody>
      </p:sp>
      <p:pic>
        <p:nvPicPr>
          <p:cNvPr id="13" name="Picture 2">
            <a:extLst>
              <a:ext uri="{FF2B5EF4-FFF2-40B4-BE49-F238E27FC236}">
                <a16:creationId xmlns:a16="http://schemas.microsoft.com/office/drawing/2014/main" id="{AA2D9766-8532-3747-BD55-3CBB0468E0E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359327" y="1914069"/>
            <a:ext cx="4211060" cy="41814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a:extLst>
              <a:ext uri="{FF2B5EF4-FFF2-40B4-BE49-F238E27FC236}">
                <a16:creationId xmlns:a16="http://schemas.microsoft.com/office/drawing/2014/main" id="{C9EC1BBE-1643-3A44-A2AB-68C905C332BA}"/>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4499974" y="2953011"/>
            <a:ext cx="7543826" cy="252086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2D92C8A6-2D1F-9040-855A-8BDA7CA38628}"/>
              </a:ext>
            </a:extLst>
          </p:cNvPr>
          <p:cNvSpPr txBox="1"/>
          <p:nvPr/>
        </p:nvSpPr>
        <p:spPr>
          <a:xfrm>
            <a:off x="2022472" y="6062246"/>
            <a:ext cx="575799" cy="338554"/>
          </a:xfrm>
          <a:prstGeom prst="rect">
            <a:avLst/>
          </a:prstGeom>
          <a:noFill/>
        </p:spPr>
        <p:txBody>
          <a:bodyPr wrap="none" rtlCol="0">
            <a:spAutoFit/>
          </a:bodyPr>
          <a:lstStyle/>
          <a:p>
            <a:r>
              <a:rPr lang="en-US" sz="1600" dirty="0"/>
              <a:t>Age</a:t>
            </a:r>
          </a:p>
        </p:txBody>
      </p:sp>
      <p:sp>
        <p:nvSpPr>
          <p:cNvPr id="16" name="TextBox 15">
            <a:extLst>
              <a:ext uri="{FF2B5EF4-FFF2-40B4-BE49-F238E27FC236}">
                <a16:creationId xmlns:a16="http://schemas.microsoft.com/office/drawing/2014/main" id="{359505FB-9E23-6343-9941-D6057F78E6D7}"/>
              </a:ext>
            </a:extLst>
          </p:cNvPr>
          <p:cNvSpPr txBox="1"/>
          <p:nvPr/>
        </p:nvSpPr>
        <p:spPr>
          <a:xfrm rot="16200000">
            <a:off x="-1285488" y="3957277"/>
            <a:ext cx="3053849" cy="338554"/>
          </a:xfrm>
          <a:prstGeom prst="rect">
            <a:avLst/>
          </a:prstGeom>
          <a:noFill/>
        </p:spPr>
        <p:txBody>
          <a:bodyPr wrap="none" rtlCol="0">
            <a:spAutoFit/>
          </a:bodyPr>
          <a:lstStyle/>
          <a:p>
            <a:r>
              <a:rPr lang="en-US" sz="1600" dirty="0"/>
              <a:t>Fasting blood glucose (mg/dL)</a:t>
            </a:r>
          </a:p>
        </p:txBody>
      </p:sp>
      <p:cxnSp>
        <p:nvCxnSpPr>
          <p:cNvPr id="17" name="Straight Arrow Connector 16">
            <a:extLst>
              <a:ext uri="{FF2B5EF4-FFF2-40B4-BE49-F238E27FC236}">
                <a16:creationId xmlns:a16="http://schemas.microsoft.com/office/drawing/2014/main" id="{9D989373-7A61-2C48-B02C-45DBD7DC98C1}"/>
              </a:ext>
            </a:extLst>
          </p:cNvPr>
          <p:cNvCxnSpPr>
            <a:cxnSpLocks/>
          </p:cNvCxnSpPr>
          <p:nvPr/>
        </p:nvCxnSpPr>
        <p:spPr>
          <a:xfrm flipH="1">
            <a:off x="5549030" y="5567819"/>
            <a:ext cx="2223371" cy="0"/>
          </a:xfrm>
          <a:prstGeom prst="straightConnector1">
            <a:avLst/>
          </a:prstGeom>
          <a:ln w="444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F03E46E-D80C-0449-947A-AC786E9A5314}"/>
              </a:ext>
            </a:extLst>
          </p:cNvPr>
          <p:cNvCxnSpPr>
            <a:cxnSpLocks/>
          </p:cNvCxnSpPr>
          <p:nvPr/>
        </p:nvCxnSpPr>
        <p:spPr>
          <a:xfrm>
            <a:off x="7772401" y="5567819"/>
            <a:ext cx="2223371" cy="0"/>
          </a:xfrm>
          <a:prstGeom prst="straightConnector1">
            <a:avLst/>
          </a:prstGeom>
          <a:ln w="444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F4C1FC3-CED0-3247-9C7E-5254055527C6}"/>
              </a:ext>
            </a:extLst>
          </p:cNvPr>
          <p:cNvSpPr txBox="1"/>
          <p:nvPr/>
        </p:nvSpPr>
        <p:spPr>
          <a:xfrm>
            <a:off x="6008741" y="5723692"/>
            <a:ext cx="1303947" cy="338554"/>
          </a:xfrm>
          <a:prstGeom prst="rect">
            <a:avLst/>
          </a:prstGeom>
          <a:noFill/>
        </p:spPr>
        <p:txBody>
          <a:bodyPr wrap="none" rtlCol="0">
            <a:spAutoFit/>
          </a:bodyPr>
          <a:lstStyle/>
          <a:p>
            <a:r>
              <a:rPr lang="en-US" sz="1600" dirty="0"/>
              <a:t>Mean &lt; 100</a:t>
            </a:r>
          </a:p>
        </p:txBody>
      </p:sp>
      <p:sp>
        <p:nvSpPr>
          <p:cNvPr id="23" name="TextBox 22">
            <a:extLst>
              <a:ext uri="{FF2B5EF4-FFF2-40B4-BE49-F238E27FC236}">
                <a16:creationId xmlns:a16="http://schemas.microsoft.com/office/drawing/2014/main" id="{7336EB28-D8EE-A34E-8B6B-81790CCBDC15}"/>
              </a:ext>
            </a:extLst>
          </p:cNvPr>
          <p:cNvSpPr txBox="1"/>
          <p:nvPr/>
        </p:nvSpPr>
        <p:spPr>
          <a:xfrm>
            <a:off x="8232112" y="5723692"/>
            <a:ext cx="1303947" cy="338554"/>
          </a:xfrm>
          <a:prstGeom prst="rect">
            <a:avLst/>
          </a:prstGeom>
          <a:noFill/>
        </p:spPr>
        <p:txBody>
          <a:bodyPr wrap="none" rtlCol="0">
            <a:spAutoFit/>
          </a:bodyPr>
          <a:lstStyle/>
          <a:p>
            <a:r>
              <a:rPr lang="en-US" sz="1600" dirty="0"/>
              <a:t>Mean &gt; 100</a:t>
            </a:r>
          </a:p>
        </p:txBody>
      </p:sp>
    </p:spTree>
    <p:extLst>
      <p:ext uri="{BB962C8B-B14F-4D97-AF65-F5344CB8AC3E}">
        <p14:creationId xmlns:p14="http://schemas.microsoft.com/office/powerpoint/2010/main" val="3452145373"/>
      </p:ext>
    </p:extLst>
  </p:cSld>
  <p:clrMapOvr>
    <a:masterClrMapping/>
  </p:clrMapOvr>
</p:sld>
</file>

<file path=ppt/theme/theme1.xml><?xml version="1.0" encoding="utf-8"?>
<a:theme xmlns:a="http://schemas.openxmlformats.org/drawingml/2006/main" name="GradientRiseVTI">
  <a:themeElements>
    <a:clrScheme name="AnalogousFromRegularSeedLeftStep">
      <a:dk1>
        <a:srgbClr val="000000"/>
      </a:dk1>
      <a:lt1>
        <a:srgbClr val="FFFFFF"/>
      </a:lt1>
      <a:dk2>
        <a:srgbClr val="412B24"/>
      </a:dk2>
      <a:lt2>
        <a:srgbClr val="E3E2E8"/>
      </a:lt2>
      <a:accent1>
        <a:srgbClr val="95A942"/>
      </a:accent1>
      <a:accent2>
        <a:srgbClr val="B1973B"/>
      </a:accent2>
      <a:accent3>
        <a:srgbClr val="C3774D"/>
      </a:accent3>
      <a:accent4>
        <a:srgbClr val="B13B41"/>
      </a:accent4>
      <a:accent5>
        <a:srgbClr val="C34D85"/>
      </a:accent5>
      <a:accent6>
        <a:srgbClr val="B13BA4"/>
      </a:accent6>
      <a:hlink>
        <a:srgbClr val="7D6ACD"/>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otalTime>88</TotalTime>
  <Words>1090</Words>
  <Application>Microsoft Macintosh PowerPoint</Application>
  <PresentationFormat>Widescreen</PresentationFormat>
  <Paragraphs>340</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Avenir Next LT Pro</vt:lpstr>
      <vt:lpstr>Calibri</vt:lpstr>
      <vt:lpstr>Cambria Math</vt:lpstr>
      <vt:lpstr>Wingdings</vt:lpstr>
      <vt:lpstr>GradientRiseVTI</vt:lpstr>
      <vt:lpstr>Predicting diabetic risK</vt:lpstr>
      <vt:lpstr>How do we diagnose Type II diabetes?</vt:lpstr>
      <vt:lpstr>How do we virtual screen? </vt:lpstr>
      <vt:lpstr>Data for this study  </vt:lpstr>
      <vt:lpstr>Data for this study  </vt:lpstr>
      <vt:lpstr>Selected data (1/2)</vt:lpstr>
      <vt:lpstr>Selected data (2/2)</vt:lpstr>
      <vt:lpstr>Exploratory data analysis fasting blood glucose</vt:lpstr>
      <vt:lpstr>Exploratory data analysis fasting blood glucose vs. Age</vt:lpstr>
      <vt:lpstr>Exploratory data analysis  Key features </vt:lpstr>
      <vt:lpstr>Machine learning: Classification model</vt:lpstr>
      <vt:lpstr>Machine learning: Classification models</vt:lpstr>
      <vt:lpstr>ML: Classification models </vt:lpstr>
      <vt:lpstr>ML: Classification models </vt:lpstr>
      <vt:lpstr>Feature importance</vt:lpstr>
      <vt:lpstr>Important features</vt:lpstr>
      <vt:lpstr>Deep learning: Neural network models</vt:lpstr>
      <vt:lpstr>Next</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diabetic risK</dc:title>
  <dc:creator>Siegfried Leung</dc:creator>
  <cp:lastModifiedBy>Siegfried Leung</cp:lastModifiedBy>
  <cp:revision>12</cp:revision>
  <dcterms:created xsi:type="dcterms:W3CDTF">2020-09-15T07:08:41Z</dcterms:created>
  <dcterms:modified xsi:type="dcterms:W3CDTF">2020-09-15T08:50:40Z</dcterms:modified>
</cp:coreProperties>
</file>

<file path=docProps/thumbnail.jpeg>
</file>